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52" r:id="rId2"/>
    <p:sldMasterId id="2147483701" r:id="rId3"/>
    <p:sldMasterId id="2147483683" r:id="rId4"/>
    <p:sldMasterId id="2147483719" r:id="rId5"/>
    <p:sldMasterId id="2147483780" r:id="rId6"/>
  </p:sldMasterIdLst>
  <p:notesMasterIdLst>
    <p:notesMasterId r:id="rId34"/>
  </p:notesMasterIdLst>
  <p:handoutMasterIdLst>
    <p:handoutMasterId r:id="rId35"/>
  </p:handoutMasterIdLst>
  <p:sldIdLst>
    <p:sldId id="256" r:id="rId7"/>
    <p:sldId id="516" r:id="rId8"/>
    <p:sldId id="514" r:id="rId9"/>
    <p:sldId id="515" r:id="rId10"/>
    <p:sldId id="517" r:id="rId11"/>
    <p:sldId id="518" r:id="rId12"/>
    <p:sldId id="519" r:id="rId13"/>
    <p:sldId id="520" r:id="rId14"/>
    <p:sldId id="526" r:id="rId15"/>
    <p:sldId id="524" r:id="rId16"/>
    <p:sldId id="528" r:id="rId17"/>
    <p:sldId id="531" r:id="rId18"/>
    <p:sldId id="539" r:id="rId19"/>
    <p:sldId id="527" r:id="rId20"/>
    <p:sldId id="540" r:id="rId21"/>
    <p:sldId id="584" r:id="rId22"/>
    <p:sldId id="533" r:id="rId23"/>
    <p:sldId id="544" r:id="rId24"/>
    <p:sldId id="548" r:id="rId25"/>
    <p:sldId id="541" r:id="rId26"/>
    <p:sldId id="552" r:id="rId27"/>
    <p:sldId id="555" r:id="rId28"/>
    <p:sldId id="572" r:id="rId29"/>
    <p:sldId id="554" r:id="rId30"/>
    <p:sldId id="582" r:id="rId31"/>
    <p:sldId id="563" r:id="rId32"/>
    <p:sldId id="56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1625"/>
    <a:srgbClr val="216218"/>
    <a:srgbClr val="2AEC20"/>
    <a:srgbClr val="FFFFFF"/>
    <a:srgbClr val="6CE66F"/>
    <a:srgbClr val="F0DAE9"/>
    <a:srgbClr val="EFECF8"/>
    <a:srgbClr val="F6988E"/>
    <a:srgbClr val="009999"/>
    <a:srgbClr val="F16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9" autoAdjust="0"/>
    <p:restoredTop sz="98670" autoAdjust="0"/>
  </p:normalViewPr>
  <p:slideViewPr>
    <p:cSldViewPr>
      <p:cViewPr varScale="1">
        <p:scale>
          <a:sx n="75" d="100"/>
          <a:sy n="75" d="100"/>
        </p:scale>
        <p:origin x="78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34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15C0B-2712-4899-A610-6A22CFA8CC92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56F9E-7A5B-4BEA-8047-39AAE21FA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370D0-9475-459E-81F1-C51809938041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BFB2-1BEF-4A9B-A73F-8D6AF4AC68E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08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BFB2-1BEF-4A9B-A73F-8D6AF4AC68EB}" type="slidenum">
              <a:rPr lang="en-CA" smtClean="0"/>
              <a:pPr/>
              <a:t>1</a:t>
            </a:fld>
            <a:endParaRPr lang="en-C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0D526-882D-4909-A0AD-B646AD7DAD67}" type="slidenum">
              <a:rPr lang="en-CA" smtClean="0"/>
              <a:pPr/>
              <a:t>24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terial_structuresP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86BE-E56D-44B2-B4E8-F5BD15E4772E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5265057"/>
            <a:ext cx="7772400" cy="93345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052461"/>
            <a:ext cx="6400800" cy="6858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65313" y="5148943"/>
            <a:ext cx="9296400" cy="119743"/>
          </a:xfrm>
          <a:prstGeom prst="rect">
            <a:avLst/>
          </a:prstGeom>
          <a:gradFill>
            <a:gsLst>
              <a:gs pos="38000">
                <a:schemeClr val="bg1">
                  <a:lumMod val="10000"/>
                </a:schemeClr>
              </a:gs>
              <a:gs pos="87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00000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4B0A-3430-45F0-ABAB-30E03871E9C2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198"/>
            <a:ext cx="2895600" cy="762001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381000"/>
            <a:ext cx="5638800" cy="4876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838200"/>
            <a:ext cx="2895600" cy="48767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973D-BCDF-4D11-B982-572707C42AB2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43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562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6129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9D31-728E-4C5F-84DF-5AC54A66BCA9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02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4A19-B8E4-473A-B24F-9CF82D74FBF4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3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3066-76D0-476C-A1BE-117069344FD2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1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2209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30480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886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724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7934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0"/>
            <a:ext cx="4495800" cy="312531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8079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8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6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0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887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4AC9-BCF3-4DB8-9039-EB6E26DCB366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352800" y="914400"/>
            <a:ext cx="6477000" cy="60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928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E08D-BDE7-4C07-A231-247C553B254F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5265057"/>
            <a:ext cx="7772400" cy="93345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052461"/>
            <a:ext cx="6400800" cy="6858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65313" y="5148943"/>
            <a:ext cx="9296400" cy="108857"/>
          </a:xfrm>
          <a:prstGeom prst="rect">
            <a:avLst/>
          </a:prstGeom>
          <a:gradFill>
            <a:gsLst>
              <a:gs pos="38000">
                <a:schemeClr val="bg1">
                  <a:lumMod val="10000"/>
                </a:schemeClr>
              </a:gs>
              <a:gs pos="87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00000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80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990600"/>
            <a:ext cx="7696200" cy="6019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6D81-5C7A-4507-9567-C69103F55255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323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1BF7-C2E5-4154-AB86-06183D75025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352800" y="914400"/>
            <a:ext cx="6477000" cy="60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3532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990600"/>
            <a:ext cx="7696200" cy="6019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6C4D-52C8-4F3C-889B-4DCAAA6B145A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6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19C10-2AC5-45D1-BA7E-82F908392E34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38060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940F2-205C-44E7-B546-34FD98263927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66941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532844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32657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B0F0-48B3-4F80-84BD-8441AABA1442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651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64BD-E564-4922-9F80-6314422E3170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808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0"/>
            <a:ext cx="3732334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0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0"/>
            <a:ext cx="3733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0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CF4B-73F4-41C7-962C-3F35A4F289E1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44447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11D4-3F02-4DDA-9845-EE3AED2AAB19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81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7E82-81AB-4EEA-BDBF-65AAFAF5D641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302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198"/>
            <a:ext cx="2895600" cy="762001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381000"/>
            <a:ext cx="5638800" cy="4876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838200"/>
            <a:ext cx="2895600" cy="48767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648-C5C1-4CD6-86E3-B07F850A6A71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2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0C249-9699-44D9-94D2-9F5C6F55E7DE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896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562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6129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C874-7509-4A93-B71B-A530FF18638B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635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22D4-3AF6-4B8B-A845-883B9FF216AC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342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F578-86A2-4C91-A8E2-FDD18AB000A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194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2209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30480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886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724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5680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0"/>
            <a:ext cx="4495800" cy="312531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744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8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6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0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1964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70AB-B826-46FC-92C8-C5AD382AB175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4400" y="2209800"/>
            <a:ext cx="6477000" cy="60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35674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0"/>
            <a:ext cx="7696200" cy="6019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59AF0-8494-4527-B806-3195EB34C980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694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9B5B8-68B7-4817-9ACC-8067A90AB32A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35619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37239-2BAB-4B11-AF31-00602F65495A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2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7C55A-332E-4A18-92E5-8835729C26DB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063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53000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3452813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28E7-5B44-4824-B6BF-D1CAFCDFAACA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616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0" y="22860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22860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2133-D44F-4E24-871D-C687404A7971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536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209800"/>
            <a:ext cx="3732334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971800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209800"/>
            <a:ext cx="3733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971800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FA3B-34BF-4B70-B58A-B11309280690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54306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D73B1-A7CE-4A85-86B9-9853DB78616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233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81905-C25C-4AA0-BF77-DAA960C69528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51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6655"/>
            <a:ext cx="2895600" cy="762001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600200"/>
            <a:ext cx="5638800" cy="4876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2318657"/>
            <a:ext cx="2895600" cy="48767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6C7BF-1052-4F71-A36F-9439200E6A95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9" t="12308" r="7280"/>
          <a:stretch/>
        </p:blipFill>
        <p:spPr>
          <a:xfrm>
            <a:off x="-620486" y="5029200"/>
            <a:ext cx="3483429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4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562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6129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D15C-9CB4-43A9-B42A-BBEBB3B0ECFA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07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FF25-32D8-4EA2-8610-C147DA769CBF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189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5556-0DE6-4C87-A840-0E8C94F5DA42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415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267200" y="2743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267200" y="3581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67200" y="44196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267200" y="5257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6553202" cy="525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5242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532844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32657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799E4-6500-4632-B019-AFA08270B75B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72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0"/>
            <a:ext cx="4495800" cy="312531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06448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8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6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0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87059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31A05-59E7-41BB-8C1F-C44E7D61A1EF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4400" y="2209800"/>
            <a:ext cx="6477000" cy="60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759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0"/>
            <a:ext cx="7696200" cy="6019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63EA9-CAD3-4752-93D9-5A6D28D9611F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583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51E1-3509-48A1-9391-F87C4CA0F816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5947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1AC8-D2D2-4D2D-8268-62E051B07319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77123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53000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3452813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DC56-1096-410A-A79D-95357CB593BA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953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0" y="22860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22860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B6FC-719D-4F0E-B042-4AD5D5E03231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235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209800"/>
            <a:ext cx="3732334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971800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209800"/>
            <a:ext cx="3733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971800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0A12-E3DB-4F17-B4A9-E4C6F46C8F6E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8403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E40C-C7DB-4130-B8F0-E0FB4CDC968A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7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04757-8570-4366-94E1-64F6E8C4F715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337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E598F-30D8-4987-8DE0-B4A926167F17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57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6655"/>
            <a:ext cx="2895600" cy="762001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600200"/>
            <a:ext cx="5638800" cy="4876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2318657"/>
            <a:ext cx="2895600" cy="48767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877-485C-4188-ACA0-510263B3F25E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9" t="12308" r="7280"/>
          <a:stretch/>
        </p:blipFill>
        <p:spPr>
          <a:xfrm>
            <a:off x="-620486" y="5029200"/>
            <a:ext cx="3483429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99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562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6129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E22D-FF9D-46AC-B18E-437826573C55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480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F20E-AF9D-4783-B2BF-2A749DF747AB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57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6DB9-1A9B-4021-8F63-E84D6CC91748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37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267200" y="2743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267200" y="3581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67200" y="44196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267200" y="5257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6553202" cy="525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23969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0"/>
            <a:ext cx="4495800" cy="312531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2263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8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6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0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41738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31A05-59E7-41BB-8C1F-C44E7D61A1EF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4400" y="2209800"/>
            <a:ext cx="6477000" cy="60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759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0"/>
            <a:ext cx="7696200" cy="6019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63EA9-CAD3-4752-93D9-5A6D28D9611F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5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0"/>
            <a:ext cx="3732334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0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0"/>
            <a:ext cx="3733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0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EDD6-55B8-4552-9562-699C1D8F6FB3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1466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51E1-3509-48A1-9391-F87C4CA0F816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5947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1AC8-D2D2-4D2D-8268-62E051B07319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77123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53000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3452813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DC56-1096-410A-A79D-95357CB593BA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8953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0" y="22860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22860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B6FC-719D-4F0E-B042-4AD5D5E03231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235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209800"/>
            <a:ext cx="3732334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971800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209800"/>
            <a:ext cx="3733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971800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0A12-E3DB-4F17-B4A9-E4C6F46C8F6E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8403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E40C-C7DB-4130-B8F0-E0FB4CDC968A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4742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E598F-30D8-4987-8DE0-B4A926167F17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57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6655"/>
            <a:ext cx="2895600" cy="762001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600200"/>
            <a:ext cx="5638800" cy="4876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2318657"/>
            <a:ext cx="2895600" cy="48767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6877-485C-4188-ACA0-510263B3F25E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9" t="12308" r="7280"/>
          <a:stretch/>
        </p:blipFill>
        <p:spPr>
          <a:xfrm>
            <a:off x="-620486" y="5029200"/>
            <a:ext cx="3483429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998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562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6129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E22D-FF9D-46AC-B18E-437826573C55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480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F20E-AF9D-4783-B2BF-2A749DF747AB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75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4012-7780-4E9C-8113-37AB2E82DE1A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008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6DB9-1A9B-4021-8F63-E84D6CC91748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937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267200" y="2743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267200" y="3581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67200" y="44196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267200" y="5257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6553202" cy="525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23969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0"/>
            <a:ext cx="4495800" cy="312531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2263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8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6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0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417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ideo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media" Target="../media/media1.wm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microsoft.com/office/2007/relationships/media" Target="../media/media3.wmv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video" Target="../media/media3.wmv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923C7-3957-4FA4-B0C7-892F3CA0BE29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10668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bacteria.mov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23622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2348432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1030141" y="3302373"/>
            <a:ext cx="6999514" cy="242368"/>
          </a:xfrm>
          <a:prstGeom prst="rect">
            <a:avLst/>
          </a:prstGeom>
          <a:gradFill>
            <a:gsLst>
              <a:gs pos="38000">
                <a:schemeClr val="bg1">
                  <a:lumMod val="10000"/>
                </a:schemeClr>
              </a:gs>
              <a:gs pos="87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00000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6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3" r:id="rId4"/>
    <p:sldLayoutId id="214748368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D37B4-4C87-451A-A425-77AFFE0F2C66}" type="datetimeFigureOut">
              <a:rPr lang="en-CA" smtClean="0"/>
              <a:pPr/>
              <a:t>2018-10-02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0965F-DC95-4A9A-BEB3-B7F34F76ECB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1905" cy="68571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D87D2-B58A-4EFF-AFC1-C2FB91677F7B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10668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-1030141" y="3302373"/>
            <a:ext cx="6999514" cy="242368"/>
          </a:xfrm>
          <a:prstGeom prst="rect">
            <a:avLst/>
          </a:prstGeom>
          <a:gradFill>
            <a:gsLst>
              <a:gs pos="38000">
                <a:schemeClr val="bg1">
                  <a:lumMod val="10000"/>
                </a:schemeClr>
              </a:gs>
              <a:gs pos="87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00000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3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teria_bar.mov">
            <a:hlinkClick r:id="" action="ppaction://media"/>
          </p:cNvPr>
          <p:cNvPicPr>
            <a:picLocks noChangeAspect="1"/>
          </p:cNvPicPr>
          <p:nvPr>
            <a:vide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A9CEC-2D28-496E-A280-0A3FD97A2F8A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72522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429" y="1510522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28321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87085" y="1228788"/>
            <a:ext cx="9296400" cy="142812"/>
          </a:xfrm>
          <a:prstGeom prst="rect">
            <a:avLst/>
          </a:prstGeom>
          <a:gradFill>
            <a:gsLst>
              <a:gs pos="38000">
                <a:schemeClr val="bg1">
                  <a:lumMod val="10000"/>
                </a:schemeClr>
              </a:gs>
              <a:gs pos="87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00000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1BE81-1765-41A7-9113-1FA27D7AE3A9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72522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429" y="1510522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87085" y="1228788"/>
            <a:ext cx="9296400" cy="142812"/>
          </a:xfrm>
          <a:prstGeom prst="rect">
            <a:avLst/>
          </a:prstGeom>
          <a:gradFill>
            <a:gsLst>
              <a:gs pos="38000">
                <a:schemeClr val="bg1">
                  <a:lumMod val="10000"/>
                </a:schemeClr>
              </a:gs>
              <a:gs pos="87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00000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2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1BE81-1765-41A7-9113-1FA27D7AE3A9}" type="datetime1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10/2/2018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srgbClr val="E6E6E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6E6E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72522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429" y="1510522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87085" y="1228788"/>
            <a:ext cx="9296400" cy="142812"/>
          </a:xfrm>
          <a:prstGeom prst="rect">
            <a:avLst/>
          </a:prstGeom>
          <a:gradFill>
            <a:gsLst>
              <a:gs pos="38000">
                <a:schemeClr val="bg1">
                  <a:lumMod val="10000"/>
                </a:schemeClr>
              </a:gs>
              <a:gs pos="8700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00000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2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5" Type="http://schemas.openxmlformats.org/officeDocument/2006/relationships/image" Target="../media/image5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Relationship Id="rId1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em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0" y="5772150"/>
            <a:ext cx="9144000" cy="93345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Review of Modern Molecular and Cellular Low Dose Radiation Literature Reveals Need for Paradigm Shifts in Radiation Biology</a:t>
            </a:r>
            <a:endParaRPr lang="en-CA" sz="28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5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CA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 &amp; Apoptosis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334000"/>
          </a:xfrm>
        </p:spPr>
        <p:txBody>
          <a:bodyPr>
            <a:noAutofit/>
          </a:bodyPr>
          <a:lstStyle/>
          <a:p>
            <a:pPr algn="just"/>
            <a:r>
              <a:rPr lang="en-CA" dirty="0">
                <a:latin typeface="Arial" pitchFamily="34" charset="0"/>
                <a:cs typeface="Arial" pitchFamily="34" charset="0"/>
              </a:rPr>
              <a:t>DNA repair systems trigger programmed cell death </a:t>
            </a:r>
            <a:r>
              <a:rPr lang="en-CA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(apoptosis)</a:t>
            </a:r>
            <a:r>
              <a:rPr lang="en-CA" dirty="0">
                <a:latin typeface="Arial" pitchFamily="34" charset="0"/>
                <a:cs typeface="Arial" pitchFamily="34" charset="0"/>
              </a:rPr>
              <a:t> when DNA damage is unrepairable.</a:t>
            </a:r>
          </a:p>
          <a:p>
            <a:pPr algn="just"/>
            <a:r>
              <a:rPr lang="en-CA" dirty="0">
                <a:latin typeface="Arial" pitchFamily="34" charset="0"/>
                <a:cs typeface="Arial" pitchFamily="34" charset="0"/>
              </a:rPr>
              <a:t>Apoptosis </a:t>
            </a:r>
            <a:r>
              <a:rPr lang="en-CA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removes cells </a:t>
            </a:r>
            <a:r>
              <a:rPr lang="en-CA" dirty="0">
                <a:latin typeface="Arial" pitchFamily="34" charset="0"/>
                <a:cs typeface="Arial" pitchFamily="34" charset="0"/>
              </a:rPr>
              <a:t>with damaged genetic material thereby preventing cancer formation.</a:t>
            </a:r>
          </a:p>
          <a:p>
            <a:pPr algn="just"/>
            <a:r>
              <a:rPr lang="en-CA" dirty="0">
                <a:latin typeface="Arial" pitchFamily="34" charset="0"/>
                <a:cs typeface="Arial" pitchFamily="34" charset="0"/>
              </a:rPr>
              <a:t>Certain cell types such as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stem cells </a:t>
            </a:r>
            <a:r>
              <a:rPr lang="en-CA" dirty="0">
                <a:latin typeface="Arial" pitchFamily="34" charset="0"/>
                <a:cs typeface="Arial" pitchFamily="34" charset="0"/>
              </a:rPr>
              <a:t>have the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propensity</a:t>
            </a:r>
            <a:r>
              <a:rPr lang="en-CA" dirty="0">
                <a:latin typeface="Arial" pitchFamily="34" charset="0"/>
                <a:cs typeface="Arial" pitchFamily="34" charset="0"/>
              </a:rPr>
              <a:t> to initiate apoptosis because they have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limited DNA repair capacity</a:t>
            </a:r>
            <a:r>
              <a:rPr lang="en-CA" dirty="0">
                <a:latin typeface="Arial" pitchFamily="34" charset="0"/>
                <a:cs typeface="Arial" pitchFamily="34" charset="0"/>
              </a:rPr>
              <a:t>.</a:t>
            </a:r>
          </a:p>
          <a:p>
            <a:pPr lvl="1" algn="just"/>
            <a:r>
              <a:rPr lang="en-CA" sz="2400" dirty="0"/>
              <a:t>Other examples:  late-stage immune cells (</a:t>
            </a:r>
            <a:r>
              <a:rPr lang="en-CA" sz="2400" b="1" dirty="0"/>
              <a:t>platelets</a:t>
            </a:r>
            <a:r>
              <a:rPr lang="en-CA" sz="2400" dirty="0"/>
              <a:t>, </a:t>
            </a:r>
            <a:r>
              <a:rPr lang="en-CA" sz="2400" b="1" dirty="0"/>
              <a:t>white blood cells </a:t>
            </a:r>
            <a:r>
              <a:rPr lang="en-CA" sz="2400" dirty="0"/>
              <a:t>and </a:t>
            </a:r>
            <a:r>
              <a:rPr lang="en-CA" sz="2400" b="1" dirty="0"/>
              <a:t>peripheral blood lymphocytes</a:t>
            </a:r>
            <a:r>
              <a:rPr lang="en-CA" sz="2400" dirty="0"/>
              <a:t>), mature </a:t>
            </a:r>
            <a:r>
              <a:rPr lang="en-CA" sz="2400" b="1" dirty="0"/>
              <a:t>sperm</a:t>
            </a:r>
            <a:r>
              <a:rPr lang="en-CA" sz="2400" dirty="0"/>
              <a:t> cells, etc.</a:t>
            </a:r>
            <a:endParaRPr lang="en-CA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-1" y="0"/>
            <a:ext cx="9142124" cy="68574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112" tIns="49556" rIns="99112" bIns="49556" rtlCol="0" anchor="ctr"/>
          <a:lstStyle/>
          <a:p>
            <a:pPr algn="ctr"/>
            <a:endParaRPr lang="en-CA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3255" y="44738"/>
            <a:ext cx="6566437" cy="6686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Explosion 1 65"/>
          <p:cNvSpPr/>
          <p:nvPr/>
        </p:nvSpPr>
        <p:spPr>
          <a:xfrm>
            <a:off x="914400" y="304800"/>
            <a:ext cx="2362200" cy="1447800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99112" tIns="49556" rIns="99112" bIns="49556" rtlCol="0" anchor="ctr" anchorCtr="1"/>
          <a:lstStyle/>
          <a:p>
            <a:pPr algn="ctr"/>
            <a:r>
              <a:rPr lang="en-CA" sz="32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sz="28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2614" y="2499260"/>
            <a:ext cx="2244225" cy="505343"/>
          </a:xfrm>
          <a:prstGeom prst="round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99112" tIns="49556" rIns="99112" bIns="49556" rtlCol="0" anchor="ctr" anchorCtr="1"/>
          <a:lstStyle/>
          <a:p>
            <a:pPr algn="ctr"/>
            <a:r>
              <a:rPr lang="en-CA" sz="2600" b="1" dirty="0">
                <a:solidFill>
                  <a:srgbClr val="FF0000"/>
                </a:solidFill>
                <a:latin typeface="Calibri"/>
                <a:ea typeface="Tahoma" pitchFamily="34" charset="0"/>
                <a:cs typeface="Tahoma" pitchFamily="34" charset="0"/>
              </a:rPr>
              <a:t>↑</a:t>
            </a:r>
            <a:r>
              <a:rPr lang="en-CA" sz="26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ROS/RNS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514600" y="1676400"/>
            <a:ext cx="1219200" cy="6858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127945" y="405697"/>
            <a:ext cx="1994867" cy="361690"/>
          </a:xfrm>
          <a:prstGeom prst="rect">
            <a:avLst/>
          </a:prstGeom>
          <a:noFill/>
        </p:spPr>
        <p:txBody>
          <a:bodyPr wrap="square" lIns="99112" tIns="49556" rIns="99112" bIns="49556" rtlCol="0">
            <a:spAutoFit/>
          </a:bodyPr>
          <a:lstStyle/>
          <a:p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</a:t>
            </a:r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CA" sz="1700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Cyt</a:t>
            </a:r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27945" y="726484"/>
            <a:ext cx="1994867" cy="361690"/>
          </a:xfrm>
          <a:prstGeom prst="rect">
            <a:avLst/>
          </a:prstGeom>
          <a:noFill/>
        </p:spPr>
        <p:txBody>
          <a:bodyPr wrap="square" lIns="99112" tIns="49556" rIns="99112" bIns="49556" rtlCol="0">
            <a:spAutoFit/>
          </a:bodyPr>
          <a:lstStyle/>
          <a:p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</a:t>
            </a:r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AIF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712347" y="1606395"/>
            <a:ext cx="1798354" cy="361690"/>
          </a:xfrm>
          <a:prstGeom prst="rect">
            <a:avLst/>
          </a:prstGeom>
          <a:noFill/>
        </p:spPr>
        <p:txBody>
          <a:bodyPr wrap="none" lIns="99112" tIns="49556" rIns="99112" bIns="49556" rtlCol="0" anchor="ctr" anchorCtr="1">
            <a:spAutoFit/>
          </a:bodyPr>
          <a:lstStyle/>
          <a:p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 </a:t>
            </a:r>
            <a:r>
              <a:rPr lang="en-CA" sz="1700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Procaspases</a:t>
            </a:r>
            <a:endParaRPr lang="en-CA" sz="17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41543" y="2760779"/>
            <a:ext cx="1739043" cy="623300"/>
          </a:xfrm>
          <a:prstGeom prst="rect">
            <a:avLst/>
          </a:prstGeom>
          <a:noFill/>
        </p:spPr>
        <p:txBody>
          <a:bodyPr wrap="none" lIns="99112" tIns="49556" rIns="99112" bIns="49556" rtlCol="0" anchor="ctr" anchorCtr="1">
            <a:spAutoFit/>
          </a:bodyPr>
          <a:lstStyle/>
          <a:p>
            <a:pPr algn="ctr"/>
            <a:r>
              <a:rPr lang="en-CA" sz="1700" b="1" dirty="0">
                <a:solidFill>
                  <a:srgbClr val="C00000"/>
                </a:solidFill>
                <a:latin typeface="Calibri"/>
                <a:ea typeface="Tahoma" pitchFamily="34" charset="0"/>
                <a:cs typeface="Tahoma" pitchFamily="34" charset="0"/>
              </a:rPr>
              <a:t>↑</a:t>
            </a:r>
            <a:r>
              <a:rPr lang="en-CA" sz="15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mitochondrial</a:t>
            </a:r>
            <a:endParaRPr lang="en-CA" sz="17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swelling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12347" y="1875367"/>
            <a:ext cx="1604390" cy="361690"/>
          </a:xfrm>
          <a:prstGeom prst="rect">
            <a:avLst/>
          </a:prstGeom>
          <a:noFill/>
        </p:spPr>
        <p:txBody>
          <a:bodyPr wrap="none" lIns="99112" tIns="49556" rIns="99112" bIns="49556" rtlCol="0" anchor="ctr" anchorCtr="1">
            <a:spAutoFit/>
          </a:bodyPr>
          <a:lstStyle/>
          <a:p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 </a:t>
            </a:r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Complex 3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494027" y="3643193"/>
            <a:ext cx="1179595" cy="361690"/>
          </a:xfrm>
          <a:prstGeom prst="rect">
            <a:avLst/>
          </a:prstGeom>
          <a:noFill/>
        </p:spPr>
        <p:txBody>
          <a:bodyPr wrap="none" lIns="99112" tIns="49556" rIns="99112" bIns="49556" rtlCol="0" anchor="ctr" anchorCtr="1">
            <a:spAutoFit/>
          </a:bodyPr>
          <a:lstStyle/>
          <a:p>
            <a:pPr algn="ctr"/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 </a:t>
            </a:r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ACAA2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142845" y="4148536"/>
            <a:ext cx="1295011" cy="361690"/>
          </a:xfrm>
          <a:prstGeom prst="rect">
            <a:avLst/>
          </a:prstGeom>
          <a:noFill/>
        </p:spPr>
        <p:txBody>
          <a:bodyPr wrap="none" lIns="99112" tIns="49556" rIns="99112" bIns="49556" rtlCol="0" anchor="ctr" anchorCtr="1">
            <a:spAutoFit/>
          </a:bodyPr>
          <a:lstStyle/>
          <a:p>
            <a:pPr algn="ctr"/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 </a:t>
            </a:r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mt-CO2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894160" y="4581686"/>
            <a:ext cx="1267761" cy="361690"/>
          </a:xfrm>
          <a:prstGeom prst="rect">
            <a:avLst/>
          </a:prstGeom>
          <a:noFill/>
        </p:spPr>
        <p:txBody>
          <a:bodyPr wrap="none" lIns="99112" tIns="49556" rIns="99112" bIns="49556" rtlCol="0" anchor="ctr" anchorCtr="1">
            <a:spAutoFit/>
          </a:bodyPr>
          <a:lstStyle/>
          <a:p>
            <a:pPr algn="ctr"/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 </a:t>
            </a:r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Cox6a2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01996" y="4942646"/>
            <a:ext cx="1210053" cy="361690"/>
          </a:xfrm>
          <a:prstGeom prst="rect">
            <a:avLst/>
          </a:prstGeom>
          <a:noFill/>
        </p:spPr>
        <p:txBody>
          <a:bodyPr wrap="none" lIns="99112" tIns="49556" rIns="99112" bIns="49556" rtlCol="0" anchor="ctr" anchorCtr="1">
            <a:spAutoFit/>
          </a:bodyPr>
          <a:lstStyle/>
          <a:p>
            <a:pPr algn="ctr"/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 </a:t>
            </a:r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Uqcrc1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487383" y="5303605"/>
            <a:ext cx="1384779" cy="361690"/>
          </a:xfrm>
          <a:prstGeom prst="rect">
            <a:avLst/>
          </a:prstGeom>
          <a:noFill/>
        </p:spPr>
        <p:txBody>
          <a:bodyPr wrap="none" lIns="99112" tIns="49556" rIns="99112" bIns="49556" rtlCol="0" anchor="ctr" anchorCtr="1">
            <a:spAutoFit/>
          </a:bodyPr>
          <a:lstStyle/>
          <a:p>
            <a:pPr algn="ctr"/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 </a:t>
            </a:r>
            <a:r>
              <a:rPr lang="en-CA" sz="17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Ndufa11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557019" y="5520180"/>
            <a:ext cx="1020898" cy="361690"/>
          </a:xfrm>
          <a:prstGeom prst="rect">
            <a:avLst/>
          </a:prstGeom>
          <a:noFill/>
        </p:spPr>
        <p:txBody>
          <a:bodyPr wrap="none" lIns="99112" tIns="49556" rIns="99112" bIns="49556" rtlCol="0" anchor="ctr" anchorCtr="1">
            <a:spAutoFit/>
          </a:bodyPr>
          <a:lstStyle/>
          <a:p>
            <a:pPr algn="ctr"/>
            <a:r>
              <a:rPr lang="en-CA" sz="1700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↑ </a:t>
            </a:r>
            <a:r>
              <a:rPr lang="en-CA" sz="1700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Hadh</a:t>
            </a:r>
            <a:endParaRPr lang="en-CA" sz="17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964273" y="6181042"/>
            <a:ext cx="2237577" cy="469412"/>
          </a:xfrm>
          <a:prstGeom prst="rect">
            <a:avLst/>
          </a:prstGeom>
        </p:spPr>
        <p:txBody>
          <a:bodyPr wrap="none" lIns="99112" tIns="49556" rIns="99112" bIns="49556">
            <a:spAutoFit/>
          </a:bodyPr>
          <a:lstStyle/>
          <a:p>
            <a:r>
              <a:rPr lang="en-CA" sz="24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Mitochondria</a:t>
            </a:r>
            <a:endParaRPr lang="en-CA" u="sng" dirty="0"/>
          </a:p>
        </p:txBody>
      </p:sp>
      <p:sp>
        <p:nvSpPr>
          <p:cNvPr id="86" name="Right Arrow 85"/>
          <p:cNvSpPr/>
          <p:nvPr/>
        </p:nvSpPr>
        <p:spPr>
          <a:xfrm>
            <a:off x="5133077" y="2571452"/>
            <a:ext cx="831195" cy="360959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9112" tIns="49556" rIns="99112" bIns="49556" rtlCol="0" anchor="ctr"/>
          <a:lstStyle/>
          <a:p>
            <a:pPr algn="ctr"/>
            <a:endParaRPr lang="en-CA"/>
          </a:p>
        </p:txBody>
      </p:sp>
      <p:sp>
        <p:nvSpPr>
          <p:cNvPr id="87" name="Rounded Rectangle 86"/>
          <p:cNvSpPr/>
          <p:nvPr/>
        </p:nvSpPr>
        <p:spPr>
          <a:xfrm>
            <a:off x="2556375" y="3509945"/>
            <a:ext cx="2576703" cy="360959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9112" tIns="49556" rIns="99112" bIns="49556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lipid peroxidation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rot="16200000" flipH="1" flipV="1">
            <a:off x="3539587" y="3257255"/>
            <a:ext cx="36091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45911" y="4376247"/>
            <a:ext cx="2244225" cy="505343"/>
          </a:xfrm>
          <a:prstGeom prst="round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99112" tIns="49556" rIns="99112" bIns="49556" rtlCol="0" anchor="ctr" anchorCtr="1"/>
          <a:lstStyle/>
          <a:p>
            <a:pPr algn="ctr"/>
            <a:r>
              <a:rPr lang="en-CA" sz="2600" b="1" dirty="0">
                <a:solidFill>
                  <a:srgbClr val="FF0000"/>
                </a:solidFill>
                <a:latin typeface="Calibri"/>
                <a:ea typeface="Tahoma" pitchFamily="34" charset="0"/>
                <a:cs typeface="Tahoma" pitchFamily="34" charset="0"/>
              </a:rPr>
              <a:t>↑</a:t>
            </a:r>
            <a:r>
              <a:rPr lang="en-CA" sz="26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Apoptosis</a:t>
            </a:r>
          </a:p>
        </p:txBody>
      </p:sp>
      <p:sp>
        <p:nvSpPr>
          <p:cNvPr id="90" name="Right Arrow 89"/>
          <p:cNvSpPr/>
          <p:nvPr/>
        </p:nvSpPr>
        <p:spPr>
          <a:xfrm flipH="1">
            <a:off x="2556374" y="4448439"/>
            <a:ext cx="1745509" cy="360959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9112" tIns="49556" rIns="99112" bIns="49556" rtlCol="0" anchor="ctr"/>
          <a:lstStyle/>
          <a:p>
            <a:pPr algn="ctr"/>
            <a:endParaRPr lang="en-CA"/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2473255" y="4015288"/>
            <a:ext cx="1246792" cy="2887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5" grpId="0"/>
      <p:bldP spid="86" grpId="0" animBg="1"/>
      <p:bldP spid="87" grpId="0" animBg="1"/>
      <p:bldP spid="89" grpId="0" animBg="1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CA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Senescence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92162"/>
            <a:ext cx="8839200" cy="5334000"/>
          </a:xfrm>
        </p:spPr>
        <p:txBody>
          <a:bodyPr>
            <a:noAutofit/>
          </a:bodyPr>
          <a:lstStyle/>
          <a:p>
            <a:pPr algn="just"/>
            <a:r>
              <a:rPr lang="en-CA" sz="2800" dirty="0">
                <a:latin typeface="Arial" pitchFamily="34" charset="0"/>
                <a:cs typeface="Arial" pitchFamily="34" charset="0"/>
              </a:rPr>
              <a:t>Prolonged cell cycle arrest due to chronic LDR exposure induces senescence in certain cell-types.</a:t>
            </a:r>
          </a:p>
          <a:p>
            <a:pPr algn="just"/>
            <a:r>
              <a:rPr lang="en-CA" sz="2800" dirty="0">
                <a:latin typeface="Arial" pitchFamily="34" charset="0"/>
                <a:cs typeface="Arial" pitchFamily="34" charset="0"/>
              </a:rPr>
              <a:t>Senescence is an </a:t>
            </a:r>
            <a:r>
              <a:rPr lang="en-CA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long-standing</a:t>
            </a:r>
            <a:r>
              <a:rPr lang="en-CA" sz="2800" dirty="0">
                <a:latin typeface="Arial" pitchFamily="34" charset="0"/>
                <a:cs typeface="Arial" pitchFamily="34" charset="0"/>
              </a:rPr>
              <a:t> state of </a:t>
            </a:r>
            <a:r>
              <a:rPr lang="en-CA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cell cycle block </a:t>
            </a:r>
            <a:r>
              <a:rPr lang="en-CA" sz="2800" dirty="0">
                <a:latin typeface="Arial" pitchFamily="34" charset="0"/>
                <a:cs typeface="Arial" pitchFamily="34" charset="0"/>
              </a:rPr>
              <a:t>due to unrepaired DNA damage while the cell remains </a:t>
            </a:r>
            <a:r>
              <a:rPr lang="en-CA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metabolically active</a:t>
            </a:r>
            <a:r>
              <a:rPr lang="en-CA" sz="2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n-CA" sz="2800" dirty="0">
                <a:latin typeface="Arial" pitchFamily="34" charset="0"/>
                <a:cs typeface="Arial" pitchFamily="34" charset="0"/>
              </a:rPr>
              <a:t>This often results in cytoskeletal alterations that lead to cellular hypertrophy.</a:t>
            </a:r>
          </a:p>
          <a:p>
            <a:pPr lvl="1" algn="just"/>
            <a:r>
              <a:rPr lang="en-CA" dirty="0">
                <a:latin typeface="Arial" pitchFamily="34" charset="0"/>
                <a:cs typeface="Arial" pitchFamily="34" charset="0"/>
              </a:rPr>
              <a:t>E.g.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bone marrow stem cells </a:t>
            </a:r>
            <a:r>
              <a:rPr lang="en-CA" dirty="0">
                <a:latin typeface="Arial" pitchFamily="34" charset="0"/>
                <a:cs typeface="Arial" pitchFamily="34" charset="0"/>
              </a:rPr>
              <a:t>utilize a senescent phenotype to avoid apoptosis while permitting time for DNA repair systems to repair the damaged nucleotides.  This is observed from 40 mGy to 2 Gy.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ounded Rectangle 6"/>
          <p:cNvSpPr/>
          <p:nvPr/>
        </p:nvSpPr>
        <p:spPr>
          <a:xfrm>
            <a:off x="2426725" y="2743210"/>
            <a:ext cx="20162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Cell Cycle</a:t>
            </a:r>
          </a:p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Arrest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" y="2743210"/>
            <a:ext cx="19400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 </a:t>
            </a:r>
          </a:p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Repair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01050" y="2743210"/>
            <a:ext cx="20162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Apoptosis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 flipV="1">
            <a:off x="4320641" y="1044041"/>
            <a:ext cx="50271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4159009" y="-653808"/>
            <a:ext cx="825983" cy="8991600"/>
          </a:xfrm>
          <a:prstGeom prst="rightBrac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4572000" y="3821286"/>
            <a:ext cx="0" cy="2377440"/>
          </a:xfrm>
          <a:prstGeom prst="straightConnector1">
            <a:avLst/>
          </a:prstGeom>
          <a:ln w="127000" cap="flat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39552" y="4019259"/>
            <a:ext cx="8064896" cy="50277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Prevents DNA Mutation Accumulation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899176" y="2743210"/>
            <a:ext cx="20162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Senescence</a:t>
            </a:r>
            <a:endParaRPr lang="en-CA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981200" y="6279027"/>
            <a:ext cx="5181600" cy="50277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32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ADAPTIVE RESPONSE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43000" y="2413200"/>
            <a:ext cx="68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6200000" flipH="1" flipV="1">
            <a:off x="963000" y="25632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572000" y="1981200"/>
            <a:ext cx="0" cy="432000"/>
          </a:xfrm>
          <a:prstGeom prst="straightConnector1">
            <a:avLst/>
          </a:prstGeom>
          <a:ln w="127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 flipH="1" flipV="1">
            <a:off x="3254837" y="25632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 flipH="1" flipV="1">
            <a:off x="7803488" y="25632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28600" y="1447800"/>
            <a:ext cx="8686800" cy="685800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4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Macromolecular Changes</a:t>
            </a:r>
            <a:endParaRPr lang="en-CA" sz="3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rot="16200000" flipH="1" flipV="1">
            <a:off x="5529162" y="25632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xplosion 1 4"/>
          <p:cNvSpPr/>
          <p:nvPr/>
        </p:nvSpPr>
        <p:spPr>
          <a:xfrm>
            <a:off x="3931450" y="29871"/>
            <a:ext cx="1281100" cy="808329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7" grpId="0" animBg="1"/>
      <p:bldP spid="19" grpId="0" animBg="1"/>
      <p:bldP spid="25" grpId="0" animBg="1"/>
      <p:bldP spid="48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1" y="237"/>
            <a:ext cx="9192276" cy="68575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en-CA"/>
          </a:p>
        </p:txBody>
      </p:sp>
      <p:sp>
        <p:nvSpPr>
          <p:cNvPr id="44" name="Explosion 1 43"/>
          <p:cNvSpPr>
            <a:spLocks noChangeAspect="1"/>
          </p:cNvSpPr>
          <p:nvPr/>
        </p:nvSpPr>
        <p:spPr>
          <a:xfrm>
            <a:off x="6400860" y="4971943"/>
            <a:ext cx="2598905" cy="1697049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16111" tIns="58055" rIns="116111" bIns="58055" rtlCol="0" anchor="ctr" anchorCtr="1"/>
          <a:lstStyle/>
          <a:p>
            <a:pPr algn="ctr"/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Explosion 1 44"/>
          <p:cNvSpPr/>
          <p:nvPr/>
        </p:nvSpPr>
        <p:spPr>
          <a:xfrm>
            <a:off x="6112092" y="733490"/>
            <a:ext cx="1732604" cy="942910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sz="25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727069" y="2048070"/>
            <a:ext cx="2598905" cy="600034"/>
          </a:xfrm>
          <a:prstGeom prst="round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sz="2300" b="1" dirty="0">
                <a:solidFill>
                  <a:srgbClr val="FF0000"/>
                </a:solidFill>
                <a:latin typeface="Calibri"/>
                <a:ea typeface="Tahoma" pitchFamily="34" charset="0"/>
                <a:cs typeface="Tahoma" pitchFamily="34" charset="0"/>
              </a:rPr>
              <a:t>↑</a:t>
            </a:r>
            <a:r>
              <a:rPr lang="en-CA" sz="23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ROS/RNS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53278" y="848003"/>
            <a:ext cx="1732604" cy="4285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CDK4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36747" y="4308917"/>
            <a:ext cx="1443836" cy="42859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SOD2  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5269810" y="2305228"/>
            <a:ext cx="67379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>
            <a:off x="4027022" y="2262506"/>
            <a:ext cx="24855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884819" y="1105161"/>
            <a:ext cx="3849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884819" y="1705194"/>
            <a:ext cx="3849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4884819" y="2305228"/>
            <a:ext cx="3849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884819" y="2819542"/>
            <a:ext cx="3849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884819" y="3419576"/>
            <a:ext cx="3849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2382180" y="1019441"/>
            <a:ext cx="5774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6200000" flipH="1" flipV="1">
            <a:off x="922633" y="2733975"/>
            <a:ext cx="27427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354311" y="1619475"/>
            <a:ext cx="16842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2354311" y="2219509"/>
            <a:ext cx="11549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2354311" y="2819542"/>
            <a:ext cx="16842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354311" y="3419576"/>
            <a:ext cx="16842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588072" y="4223198"/>
            <a:ext cx="385023" cy="34287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2165606" y="4308917"/>
            <a:ext cx="1732604" cy="42859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catalase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4186977" y="4308917"/>
            <a:ext cx="1732604" cy="42859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GSH </a:t>
            </a:r>
          </a:p>
          <a:p>
            <a:pPr algn="ctr"/>
            <a:r>
              <a:rPr lang="en-CA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peroxidase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rot="16200000" flipH="1" flipV="1">
            <a:off x="3847065" y="3933871"/>
            <a:ext cx="3428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6200000" flipH="1" flipV="1">
            <a:off x="4520856" y="3933871"/>
            <a:ext cx="3428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6112092" y="4308964"/>
            <a:ext cx="1732604" cy="4285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Prdx2</a:t>
            </a:r>
          </a:p>
          <a:p>
            <a:pPr algn="ctr"/>
            <a:r>
              <a:rPr lang="en-CA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Prdx5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rot="16200000" flipH="1" flipV="1">
            <a:off x="6335572" y="3462507"/>
            <a:ext cx="128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 flipV="1">
            <a:off x="6841234" y="1825154"/>
            <a:ext cx="2743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8600" y="5257800"/>
            <a:ext cx="5402213" cy="10617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16111" tIns="0" rIns="116111" bIns="0" rtlCol="0">
            <a:spAutoFit/>
          </a:bodyPr>
          <a:lstStyle/>
          <a:p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↑ antioxidant defense</a:t>
            </a:r>
          </a:p>
          <a:p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↑ </a:t>
            </a:r>
            <a:r>
              <a:rPr lang="en-CA" sz="20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mitrochondrial</a:t>
            </a:r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homeostasis</a:t>
            </a:r>
          </a:p>
          <a:p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↑ aerobic </a:t>
            </a:r>
            <a:r>
              <a:rPr lang="en-CA" sz="20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glycolysis</a:t>
            </a:r>
            <a:endParaRPr lang="en-CA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44234" y="4191047"/>
            <a:ext cx="8928000" cy="68575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en-CA"/>
          </a:p>
        </p:txBody>
      </p:sp>
      <p:sp>
        <p:nvSpPr>
          <p:cNvPr id="77" name="Down Arrow 76"/>
          <p:cNvSpPr/>
          <p:nvPr/>
        </p:nvSpPr>
        <p:spPr>
          <a:xfrm>
            <a:off x="3609442" y="4907280"/>
            <a:ext cx="577535" cy="2743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en-CA" dirty="0"/>
          </a:p>
        </p:txBody>
      </p:sp>
      <p:sp>
        <p:nvSpPr>
          <p:cNvPr id="78" name="Explosion 1 77"/>
          <p:cNvSpPr/>
          <p:nvPr/>
        </p:nvSpPr>
        <p:spPr>
          <a:xfrm>
            <a:off x="6785882" y="5314820"/>
            <a:ext cx="1732604" cy="942910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sz="25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HDR</a:t>
            </a:r>
            <a:endParaRPr lang="en-CA" b="1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rot="16200000" flipH="1" flipV="1">
            <a:off x="5779800" y="5743463"/>
            <a:ext cx="857096" cy="0"/>
          </a:xfrm>
          <a:prstGeom prst="straightConnector1">
            <a:avLst/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5630813" y="5743415"/>
            <a:ext cx="529348" cy="0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077200" y="4305371"/>
            <a:ext cx="866302" cy="4285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TRXD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F4A7449-3530-4536-B5EE-6E135EFEBCFE}"/>
              </a:ext>
            </a:extLst>
          </p:cNvPr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 &amp; Adaptive Response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F4A7449-3530-4536-B5EE-6E135EFEBCFE}"/>
              </a:ext>
            </a:extLst>
          </p:cNvPr>
          <p:cNvSpPr txBox="1">
            <a:spLocks/>
          </p:cNvSpPr>
          <p:nvPr/>
        </p:nvSpPr>
        <p:spPr>
          <a:xfrm>
            <a:off x="-76200" y="3352800"/>
            <a:ext cx="2514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Antioxidant</a:t>
            </a:r>
          </a:p>
          <a:p>
            <a:r>
              <a:rPr lang="en-CA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Enzymes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440983" y="1448085"/>
            <a:ext cx="1347581" cy="4285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</a:t>
            </a:r>
            <a:r>
              <a:rPr lang="en-CA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NFk</a:t>
            </a:r>
            <a:r>
              <a:rPr lang="el-GR" b="1" dirty="0">
                <a:latin typeface="Tahoma" pitchFamily="34" charset="0"/>
                <a:ea typeface="Tahoma" pitchFamily="34" charset="0"/>
                <a:cs typeface="Tahoma" pitchFamily="34" charset="0"/>
              </a:rPr>
              <a:t>β</a:t>
            </a:r>
            <a:endParaRPr lang="en-CA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863448" y="2048118"/>
            <a:ext cx="1925115" cy="4285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TNFR1/2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3055960" y="848003"/>
            <a:ext cx="1732604" cy="4285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Cyclin D1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3440983" y="3248138"/>
            <a:ext cx="1347581" cy="4285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Nrf2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3440983" y="2648104"/>
            <a:ext cx="1347581" cy="4285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16111" tIns="58055" rIns="116111" bIns="58055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↑ sp1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F4A7449-3530-4536-B5EE-6E135EFEBCFE}"/>
              </a:ext>
            </a:extLst>
          </p:cNvPr>
          <p:cNvSpPr txBox="1">
            <a:spLocks/>
          </p:cNvSpPr>
          <p:nvPr/>
        </p:nvSpPr>
        <p:spPr>
          <a:xfrm>
            <a:off x="1142999" y="6172200"/>
            <a:ext cx="3549275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>
                <a:solidFill>
                  <a:srgbClr val="002060"/>
                </a:solidFill>
                <a:latin typeface="Calibri"/>
                <a:ea typeface="Tahoma" pitchFamily="34" charset="0"/>
                <a:cs typeface="Tahoma" pitchFamily="34" charset="0"/>
              </a:rPr>
              <a:t>↑ </a:t>
            </a:r>
            <a:r>
              <a:rPr lang="en-CA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Radioresistance</a:t>
            </a:r>
            <a:endParaRPr lang="en-CA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50" grpId="0" animBg="1"/>
      <p:bldP spid="51" grpId="0" animBg="1"/>
      <p:bldP spid="67" grpId="0" animBg="1"/>
      <p:bldP spid="68" grpId="0" animBg="1"/>
      <p:bldP spid="69" grpId="0" animBg="1"/>
      <p:bldP spid="72" grpId="0" animBg="1"/>
      <p:bldP spid="75" grpId="0" animBg="1"/>
      <p:bldP spid="76" grpId="0" animBg="1"/>
      <p:bldP spid="77" grpId="0" animBg="1"/>
      <p:bldP spid="78" grpId="0" animBg="1"/>
      <p:bldP spid="40" grpId="0" animBg="1"/>
      <p:bldP spid="42" grpId="0"/>
      <p:bldP spid="47" grpId="0" animBg="1"/>
      <p:bldP spid="48" grpId="0" animBg="1"/>
      <p:bldP spid="49" grpId="0" animBg="1"/>
      <p:bldP spid="52" grpId="0" animBg="1"/>
      <p:bldP spid="55" grpId="0" animBg="1"/>
      <p:bldP spid="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190"/>
          <p:cNvSpPr/>
          <p:nvPr/>
        </p:nvSpPr>
        <p:spPr>
          <a:xfrm>
            <a:off x="-15108" y="-13652"/>
            <a:ext cx="9142453" cy="691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cxnSp>
        <p:nvCxnSpPr>
          <p:cNvPr id="192" name="Straight Connector 191"/>
          <p:cNvCxnSpPr/>
          <p:nvPr/>
        </p:nvCxnSpPr>
        <p:spPr>
          <a:xfrm>
            <a:off x="3130019" y="4184763"/>
            <a:ext cx="1114258" cy="212719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3130019" y="546137"/>
            <a:ext cx="1114258" cy="2071218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ounded Rectangle 193"/>
          <p:cNvSpPr/>
          <p:nvPr/>
        </p:nvSpPr>
        <p:spPr>
          <a:xfrm>
            <a:off x="4047643" y="266242"/>
            <a:ext cx="4948066" cy="63528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195" name="Rounded Rectangle 194"/>
          <p:cNvSpPr/>
          <p:nvPr/>
        </p:nvSpPr>
        <p:spPr>
          <a:xfrm>
            <a:off x="4178733" y="378200"/>
            <a:ext cx="4653665" cy="61016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196" name="Rounded Rectangle 195"/>
          <p:cNvSpPr/>
          <p:nvPr/>
        </p:nvSpPr>
        <p:spPr>
          <a:xfrm>
            <a:off x="4506455" y="1777641"/>
            <a:ext cx="2490694" cy="27986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i="1" dirty="0">
                <a:latin typeface="Calibri"/>
                <a:ea typeface="Tahoma" pitchFamily="34" charset="0"/>
                <a:cs typeface="Tahoma" pitchFamily="34" charset="0"/>
              </a:rPr>
              <a:t>↑ </a:t>
            </a:r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 Repair Pathways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4506455" y="2169524"/>
            <a:ext cx="3539407" cy="27986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Altered Epigenetic Gene Regulation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4899723" y="2561345"/>
            <a:ext cx="2162971" cy="2798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 Methylation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4899723" y="2897218"/>
            <a:ext cx="2162971" cy="2798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Histone Modification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4899723" y="3233091"/>
            <a:ext cx="2162971" cy="2798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miRNA</a:t>
            </a:r>
          </a:p>
        </p:txBody>
      </p:sp>
      <p:sp>
        <p:nvSpPr>
          <p:cNvPr id="201" name="Rounded Rectangle 200"/>
          <p:cNvSpPr/>
          <p:nvPr/>
        </p:nvSpPr>
        <p:spPr>
          <a:xfrm>
            <a:off x="4506455" y="3624943"/>
            <a:ext cx="3867130" cy="27986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Altered Transcription Factor Expression</a:t>
            </a:r>
          </a:p>
        </p:txBody>
      </p:sp>
      <p:sp>
        <p:nvSpPr>
          <p:cNvPr id="202" name="Rounded Rectangle 201"/>
          <p:cNvSpPr/>
          <p:nvPr/>
        </p:nvSpPr>
        <p:spPr>
          <a:xfrm>
            <a:off x="4899723" y="4016795"/>
            <a:ext cx="983169" cy="2798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NFk</a:t>
            </a:r>
            <a:r>
              <a:rPr lang="el-GR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β</a:t>
            </a:r>
            <a:endParaRPr lang="en-CA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6210724" y="4016795"/>
            <a:ext cx="983059" cy="2798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Egr1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7521615" y="4016795"/>
            <a:ext cx="983059" cy="2798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PPAR</a:t>
            </a:r>
            <a:r>
              <a:rPr lang="el-GR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α</a:t>
            </a:r>
            <a:endParaRPr lang="en-CA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4506455" y="4464657"/>
            <a:ext cx="2162971" cy="27986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Signaling Molecules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4899723" y="4856509"/>
            <a:ext cx="983169" cy="2798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AKT</a:t>
            </a:r>
          </a:p>
        </p:txBody>
      </p:sp>
      <p:sp>
        <p:nvSpPr>
          <p:cNvPr id="207" name="Rounded Rectangle 206"/>
          <p:cNvSpPr/>
          <p:nvPr/>
        </p:nvSpPr>
        <p:spPr>
          <a:xfrm>
            <a:off x="6210724" y="4856509"/>
            <a:ext cx="983059" cy="2798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MAPK</a:t>
            </a:r>
          </a:p>
        </p:txBody>
      </p:sp>
      <p:sp>
        <p:nvSpPr>
          <p:cNvPr id="208" name="Rounded Rectangle 207"/>
          <p:cNvSpPr/>
          <p:nvPr/>
        </p:nvSpPr>
        <p:spPr>
          <a:xfrm>
            <a:off x="7521615" y="4856509"/>
            <a:ext cx="983059" cy="2798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TGF</a:t>
            </a:r>
            <a:r>
              <a:rPr lang="el-GR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β</a:t>
            </a:r>
            <a:endParaRPr lang="en-CA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4899723" y="5192351"/>
            <a:ext cx="983169" cy="2798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Cyclin D1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6210724" y="5192351"/>
            <a:ext cx="983059" cy="2798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AnxA2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7521615" y="5192351"/>
            <a:ext cx="983059" cy="2798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TGFBP5</a:t>
            </a:r>
          </a:p>
        </p:txBody>
      </p:sp>
      <p:sp>
        <p:nvSpPr>
          <p:cNvPr id="212" name="Rounded Rectangle 211"/>
          <p:cNvSpPr/>
          <p:nvPr/>
        </p:nvSpPr>
        <p:spPr>
          <a:xfrm>
            <a:off x="4899723" y="5528256"/>
            <a:ext cx="983169" cy="2798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MMPs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6210724" y="5528256"/>
            <a:ext cx="983059" cy="2798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BMI1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7521615" y="5528256"/>
            <a:ext cx="983059" cy="2798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Survivin</a:t>
            </a:r>
            <a:endParaRPr lang="en-CA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4506455" y="1049947"/>
            <a:ext cx="3539407" cy="27986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Calibri"/>
                <a:ea typeface="Tahoma" pitchFamily="34" charset="0"/>
                <a:cs typeface="Tahoma" pitchFamily="34" charset="0"/>
              </a:rPr>
              <a:t>↑ </a:t>
            </a:r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Antioxidant Defence Mechanisms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899723" y="1385789"/>
            <a:ext cx="983169" cy="2798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Nrf2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6210724" y="1385789"/>
            <a:ext cx="983059" cy="2798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SOD2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7521615" y="1385789"/>
            <a:ext cx="983059" cy="2798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Prdx</a:t>
            </a:r>
            <a:endParaRPr lang="en-CA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4506455" y="5920139"/>
            <a:ext cx="2162971" cy="2798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7550" tIns="38775" rIns="77550" bIns="38775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G2 Cell Cycle Arrest</a:t>
            </a:r>
          </a:p>
        </p:txBody>
      </p:sp>
      <p:sp>
        <p:nvSpPr>
          <p:cNvPr id="220" name="Flowchart: Extract 219"/>
          <p:cNvSpPr/>
          <p:nvPr/>
        </p:nvSpPr>
        <p:spPr>
          <a:xfrm rot="5400000">
            <a:off x="4712655" y="1488212"/>
            <a:ext cx="111958" cy="131089"/>
          </a:xfrm>
          <a:prstGeom prst="flowChartExtra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21" name="Flowchart: Extract 220"/>
          <p:cNvSpPr/>
          <p:nvPr/>
        </p:nvSpPr>
        <p:spPr>
          <a:xfrm rot="5400000">
            <a:off x="6023546" y="1488212"/>
            <a:ext cx="111958" cy="131089"/>
          </a:xfrm>
          <a:prstGeom prst="flowChartExtra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22" name="Flowchart: Extract 221"/>
          <p:cNvSpPr/>
          <p:nvPr/>
        </p:nvSpPr>
        <p:spPr>
          <a:xfrm rot="5400000">
            <a:off x="7334438" y="1488212"/>
            <a:ext cx="111958" cy="131089"/>
          </a:xfrm>
          <a:prstGeom prst="flowChartExtra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23" name="Flowchart: Extract 222"/>
          <p:cNvSpPr/>
          <p:nvPr/>
        </p:nvSpPr>
        <p:spPr>
          <a:xfrm rot="5400000">
            <a:off x="4712655" y="2663768"/>
            <a:ext cx="111958" cy="131089"/>
          </a:xfrm>
          <a:prstGeom prst="flowChartExtra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24" name="Flowchart: Extract 223"/>
          <p:cNvSpPr/>
          <p:nvPr/>
        </p:nvSpPr>
        <p:spPr>
          <a:xfrm rot="5400000">
            <a:off x="4712655" y="2999641"/>
            <a:ext cx="111958" cy="131089"/>
          </a:xfrm>
          <a:prstGeom prst="flowChartExtra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25" name="Flowchart: Extract 224"/>
          <p:cNvSpPr/>
          <p:nvPr/>
        </p:nvSpPr>
        <p:spPr>
          <a:xfrm rot="5400000">
            <a:off x="4712655" y="3335514"/>
            <a:ext cx="111958" cy="131089"/>
          </a:xfrm>
          <a:prstGeom prst="flowChartExtra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26" name="Flowchart: Extract 225"/>
          <p:cNvSpPr/>
          <p:nvPr/>
        </p:nvSpPr>
        <p:spPr>
          <a:xfrm rot="5400000">
            <a:off x="4712655" y="4119218"/>
            <a:ext cx="111958" cy="131089"/>
          </a:xfrm>
          <a:prstGeom prst="flowChartExtra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27" name="Flowchart: Extract 226"/>
          <p:cNvSpPr/>
          <p:nvPr/>
        </p:nvSpPr>
        <p:spPr>
          <a:xfrm rot="5400000">
            <a:off x="6023546" y="4119218"/>
            <a:ext cx="111958" cy="131089"/>
          </a:xfrm>
          <a:prstGeom prst="flowChartExtra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28" name="Flowchart: Extract 227"/>
          <p:cNvSpPr/>
          <p:nvPr/>
        </p:nvSpPr>
        <p:spPr>
          <a:xfrm rot="5400000">
            <a:off x="7334438" y="4119218"/>
            <a:ext cx="111958" cy="131089"/>
          </a:xfrm>
          <a:prstGeom prst="flowChartExtra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29" name="Flowchart: Extract 228"/>
          <p:cNvSpPr/>
          <p:nvPr/>
        </p:nvSpPr>
        <p:spPr>
          <a:xfrm rot="5400000">
            <a:off x="4712655" y="4958901"/>
            <a:ext cx="111958" cy="131089"/>
          </a:xfrm>
          <a:prstGeom prst="flowChartExtra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30" name="Flowchart: Extract 229"/>
          <p:cNvSpPr/>
          <p:nvPr/>
        </p:nvSpPr>
        <p:spPr>
          <a:xfrm rot="5400000">
            <a:off x="4712655" y="5294774"/>
            <a:ext cx="111958" cy="131089"/>
          </a:xfrm>
          <a:prstGeom prst="flowChartExtra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31" name="Flowchart: Extract 230"/>
          <p:cNvSpPr/>
          <p:nvPr/>
        </p:nvSpPr>
        <p:spPr>
          <a:xfrm rot="5400000">
            <a:off x="4712655" y="5574669"/>
            <a:ext cx="111958" cy="131089"/>
          </a:xfrm>
          <a:prstGeom prst="flowChartExtra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32" name="Flowchart: Extract 231"/>
          <p:cNvSpPr/>
          <p:nvPr/>
        </p:nvSpPr>
        <p:spPr>
          <a:xfrm rot="5400000">
            <a:off x="6023546" y="4958901"/>
            <a:ext cx="111958" cy="131089"/>
          </a:xfrm>
          <a:prstGeom prst="flowChartExtra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33" name="Flowchart: Extract 232"/>
          <p:cNvSpPr/>
          <p:nvPr/>
        </p:nvSpPr>
        <p:spPr>
          <a:xfrm rot="5400000">
            <a:off x="6023546" y="5294774"/>
            <a:ext cx="111958" cy="131089"/>
          </a:xfrm>
          <a:prstGeom prst="flowChartExtra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34" name="Flowchart: Extract 233"/>
          <p:cNvSpPr/>
          <p:nvPr/>
        </p:nvSpPr>
        <p:spPr>
          <a:xfrm rot="5400000">
            <a:off x="6023546" y="5574669"/>
            <a:ext cx="111958" cy="131089"/>
          </a:xfrm>
          <a:prstGeom prst="flowChartExtra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35" name="Flowchart: Extract 234"/>
          <p:cNvSpPr/>
          <p:nvPr/>
        </p:nvSpPr>
        <p:spPr>
          <a:xfrm rot="5400000">
            <a:off x="7334438" y="4958901"/>
            <a:ext cx="111958" cy="131089"/>
          </a:xfrm>
          <a:prstGeom prst="flowChartExtra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36" name="Flowchart: Extract 235"/>
          <p:cNvSpPr/>
          <p:nvPr/>
        </p:nvSpPr>
        <p:spPr>
          <a:xfrm rot="5400000">
            <a:off x="7334438" y="5294774"/>
            <a:ext cx="111958" cy="131089"/>
          </a:xfrm>
          <a:prstGeom prst="flowChartExtra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37" name="Flowchart: Extract 236"/>
          <p:cNvSpPr/>
          <p:nvPr/>
        </p:nvSpPr>
        <p:spPr>
          <a:xfrm rot="5400000">
            <a:off x="7334438" y="5574669"/>
            <a:ext cx="111958" cy="131089"/>
          </a:xfrm>
          <a:prstGeom prst="flowChartExtra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7550" tIns="38775" rIns="77550" bIns="38775" rtlCol="0" anchor="ctr"/>
          <a:lstStyle/>
          <a:p>
            <a:pPr algn="ctr"/>
            <a:endParaRPr lang="en-CA"/>
          </a:p>
        </p:txBody>
      </p:sp>
      <p:sp>
        <p:nvSpPr>
          <p:cNvPr id="239" name="TextBox 238"/>
          <p:cNvSpPr txBox="1"/>
          <p:nvPr/>
        </p:nvSpPr>
        <p:spPr>
          <a:xfrm>
            <a:off x="4309822" y="546137"/>
            <a:ext cx="4325942" cy="493806"/>
          </a:xfrm>
          <a:prstGeom prst="rect">
            <a:avLst/>
          </a:prstGeom>
          <a:noFill/>
        </p:spPr>
        <p:txBody>
          <a:bodyPr wrap="square" lIns="77550" tIns="38775" rIns="77550" bIns="38775" rtlCol="0">
            <a:spAutoFit/>
          </a:bodyPr>
          <a:lstStyle/>
          <a:p>
            <a:pPr algn="ctr"/>
            <a:r>
              <a:rPr lang="en-CA" sz="27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Adaptive Mechanisms</a:t>
            </a:r>
          </a:p>
        </p:txBody>
      </p:sp>
      <p:pic>
        <p:nvPicPr>
          <p:cNvPr id="24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843421" y="-608335"/>
            <a:ext cx="1863583" cy="327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821610" y="1762626"/>
            <a:ext cx="1863583" cy="327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798216" y="4166172"/>
            <a:ext cx="1910371" cy="327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5" name="TextBox 244"/>
          <p:cNvSpPr txBox="1"/>
          <p:nvPr/>
        </p:nvSpPr>
        <p:spPr>
          <a:xfrm>
            <a:off x="246058" y="714074"/>
            <a:ext cx="3080595" cy="555361"/>
          </a:xfrm>
          <a:prstGeom prst="rect">
            <a:avLst/>
          </a:prstGeom>
          <a:noFill/>
        </p:spPr>
        <p:txBody>
          <a:bodyPr wrap="square" lIns="77550" tIns="38775" rIns="77550" bIns="38775" rtlCol="0">
            <a:spAutoFit/>
          </a:bodyPr>
          <a:lstStyle/>
          <a:p>
            <a:pPr algn="ctr"/>
            <a:r>
              <a:rPr lang="en-CA" sz="31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Irradiation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246058" y="3121165"/>
            <a:ext cx="3080595" cy="555361"/>
          </a:xfrm>
          <a:prstGeom prst="rect">
            <a:avLst/>
          </a:prstGeom>
          <a:noFill/>
        </p:spPr>
        <p:txBody>
          <a:bodyPr wrap="square" lIns="77550" tIns="38775" rIns="77550" bIns="38775" rtlCol="0">
            <a:spAutoFit/>
          </a:bodyPr>
          <a:lstStyle/>
          <a:p>
            <a:pPr algn="ctr"/>
            <a:r>
              <a:rPr lang="en-CA" sz="31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Recovery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246058" y="5297251"/>
            <a:ext cx="3080595" cy="1032415"/>
          </a:xfrm>
          <a:prstGeom prst="rect">
            <a:avLst/>
          </a:prstGeom>
          <a:noFill/>
        </p:spPr>
        <p:txBody>
          <a:bodyPr wrap="square" lIns="77550" tIns="38775" rIns="77550" bIns="38775" rtlCol="0">
            <a:spAutoFit/>
          </a:bodyPr>
          <a:lstStyle/>
          <a:p>
            <a:pPr algn="ctr"/>
            <a:r>
              <a:rPr lang="en-CA" sz="31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Adaptive</a:t>
            </a:r>
          </a:p>
          <a:p>
            <a:pPr algn="ctr"/>
            <a:r>
              <a:rPr lang="en-CA" sz="31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Phenotype</a:t>
            </a:r>
          </a:p>
        </p:txBody>
      </p:sp>
      <p:cxnSp>
        <p:nvCxnSpPr>
          <p:cNvPr id="248" name="Straight Arrow Connector 247"/>
          <p:cNvCxnSpPr/>
          <p:nvPr/>
        </p:nvCxnSpPr>
        <p:spPr>
          <a:xfrm rot="16200000" flipH="1" flipV="1">
            <a:off x="1599658" y="2211491"/>
            <a:ext cx="307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rot="16200000" flipH="1" flipV="1">
            <a:off x="1599658" y="4618583"/>
            <a:ext cx="307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147" y="266242"/>
            <a:ext cx="771172" cy="46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4573" y="210264"/>
            <a:ext cx="771172" cy="46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147" y="1385820"/>
            <a:ext cx="771172" cy="46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4573" y="1329841"/>
            <a:ext cx="771172" cy="46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5860" y="1217883"/>
            <a:ext cx="771172" cy="46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5860" y="322221"/>
            <a:ext cx="771172" cy="46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9" grpId="0"/>
      <p:bldP spid="245" grpId="0"/>
      <p:bldP spid="246" grpId="0"/>
      <p:bldP spid="2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4572000" y="3821286"/>
            <a:ext cx="0" cy="2377440"/>
          </a:xfrm>
          <a:prstGeom prst="straightConnector1">
            <a:avLst/>
          </a:prstGeom>
          <a:ln w="127000" cap="flat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426725" y="2743210"/>
            <a:ext cx="20162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Cell Cycle</a:t>
            </a:r>
          </a:p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Arrest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" y="2743210"/>
            <a:ext cx="19400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 </a:t>
            </a:r>
          </a:p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Repair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01050" y="2743210"/>
            <a:ext cx="20162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Apoptosis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 flipV="1">
            <a:off x="4320641" y="1044041"/>
            <a:ext cx="50271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4159009" y="-653808"/>
            <a:ext cx="825983" cy="8991600"/>
          </a:xfrm>
          <a:prstGeom prst="rightBrac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ounded Rectangle 18"/>
          <p:cNvSpPr/>
          <p:nvPr/>
        </p:nvSpPr>
        <p:spPr>
          <a:xfrm>
            <a:off x="6899176" y="2743210"/>
            <a:ext cx="20162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Senescence</a:t>
            </a:r>
            <a:endParaRPr lang="en-CA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981200" y="6279027"/>
            <a:ext cx="5181600" cy="50277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32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ADAPTIVE RESPONSE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43000" y="2413200"/>
            <a:ext cx="68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6200000" flipH="1" flipV="1">
            <a:off x="963000" y="25632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572000" y="1981200"/>
            <a:ext cx="0" cy="432000"/>
          </a:xfrm>
          <a:prstGeom prst="straightConnector1">
            <a:avLst/>
          </a:prstGeom>
          <a:ln w="127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 flipH="1" flipV="1">
            <a:off x="3254837" y="25632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 flipH="1" flipV="1">
            <a:off x="7803488" y="25632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28600" y="1447800"/>
            <a:ext cx="8686800" cy="685800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4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Macromolecular Changes</a:t>
            </a:r>
            <a:endParaRPr lang="en-CA" sz="3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rot="16200000" flipH="1" flipV="1">
            <a:off x="5529162" y="25632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xplosion 1 4"/>
          <p:cNvSpPr/>
          <p:nvPr/>
        </p:nvSpPr>
        <p:spPr>
          <a:xfrm>
            <a:off x="3931450" y="29871"/>
            <a:ext cx="1281100" cy="808329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3A5AC177-4520-42FE-A10B-4DFA2EE008F4}"/>
              </a:ext>
            </a:extLst>
          </p:cNvPr>
          <p:cNvSpPr/>
          <p:nvPr/>
        </p:nvSpPr>
        <p:spPr>
          <a:xfrm>
            <a:off x="1187623" y="4792536"/>
            <a:ext cx="7041969" cy="8269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32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EPIGENETIC MEMORY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9552" y="4019259"/>
            <a:ext cx="8064896" cy="502773"/>
          </a:xfrm>
          <a:prstGeom prst="roundRect">
            <a:avLst/>
          </a:prstGeom>
          <a:gradFill>
            <a:gsLst>
              <a:gs pos="0">
                <a:schemeClr val="accent4">
                  <a:shade val="51000"/>
                  <a:satMod val="130000"/>
                </a:schemeClr>
              </a:gs>
              <a:gs pos="47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Prevents DNA Mutation Accumulation</a:t>
            </a:r>
          </a:p>
        </p:txBody>
      </p:sp>
    </p:spTree>
    <p:extLst>
      <p:ext uri="{BB962C8B-B14F-4D97-AF65-F5344CB8AC3E}">
        <p14:creationId xmlns:p14="http://schemas.microsoft.com/office/powerpoint/2010/main" val="379480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648200" y="2819400"/>
            <a:ext cx="4495800" cy="40386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0" y="2819400"/>
            <a:ext cx="4648200" cy="4038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28194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EPIGENETICS</a:t>
            </a:r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471" y="1381075"/>
            <a:ext cx="352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110" y="1381075"/>
            <a:ext cx="352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6134" y="1381075"/>
            <a:ext cx="352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543" y="1381075"/>
            <a:ext cx="352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4973216" y="2193032"/>
            <a:ext cx="43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29400" y="1905000"/>
            <a:ext cx="2376140" cy="576064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Gene Expression</a:t>
            </a:r>
          </a:p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Blocked</a:t>
            </a:r>
          </a:p>
        </p:txBody>
      </p:sp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256" y="1400944"/>
            <a:ext cx="352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6895" y="1400944"/>
            <a:ext cx="352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2919" y="1400944"/>
            <a:ext cx="352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8943" y="1400944"/>
            <a:ext cx="352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>
          <a:xfrm>
            <a:off x="248816" y="2193032"/>
            <a:ext cx="43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05000" y="1905000"/>
            <a:ext cx="2232248" cy="57606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Gene Expression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0040" y="1977008"/>
            <a:ext cx="1240160" cy="3600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Promoter</a:t>
            </a:r>
          </a:p>
        </p:txBody>
      </p:sp>
      <p:sp>
        <p:nvSpPr>
          <p:cNvPr id="18" name="Freeform 17"/>
          <p:cNvSpPr/>
          <p:nvPr/>
        </p:nvSpPr>
        <p:spPr>
          <a:xfrm>
            <a:off x="6484069" y="1435224"/>
            <a:ext cx="1638300" cy="736600"/>
          </a:xfrm>
          <a:custGeom>
            <a:avLst/>
            <a:gdLst>
              <a:gd name="connsiteX0" fmla="*/ 0 w 1638300"/>
              <a:gd name="connsiteY0" fmla="*/ 736600 h 736600"/>
              <a:gd name="connsiteX1" fmla="*/ 0 w 1638300"/>
              <a:gd name="connsiteY1" fmla="*/ 0 h 736600"/>
              <a:gd name="connsiteX2" fmla="*/ 1638300 w 1638300"/>
              <a:gd name="connsiteY2" fmla="*/ 0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6600">
                <a:moveTo>
                  <a:pt x="0" y="736600"/>
                </a:moveTo>
                <a:lnTo>
                  <a:pt x="0" y="0"/>
                </a:lnTo>
                <a:lnTo>
                  <a:pt x="1638300" y="0"/>
                </a:lnTo>
              </a:path>
            </a:pathLst>
          </a:cu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>
            <a:off x="1688976" y="1428328"/>
            <a:ext cx="1638300" cy="736600"/>
          </a:xfrm>
          <a:custGeom>
            <a:avLst/>
            <a:gdLst>
              <a:gd name="connsiteX0" fmla="*/ 0 w 1638300"/>
              <a:gd name="connsiteY0" fmla="*/ 736600 h 736600"/>
              <a:gd name="connsiteX1" fmla="*/ 0 w 1638300"/>
              <a:gd name="connsiteY1" fmla="*/ 0 h 736600"/>
              <a:gd name="connsiteX2" fmla="*/ 1638300 w 1638300"/>
              <a:gd name="connsiteY2" fmla="*/ 0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736600">
                <a:moveTo>
                  <a:pt x="0" y="736600"/>
                </a:moveTo>
                <a:lnTo>
                  <a:pt x="0" y="0"/>
                </a:lnTo>
                <a:lnTo>
                  <a:pt x="1638300" y="0"/>
                </a:lnTo>
              </a:path>
            </a:pathLst>
          </a:cu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6773416" y="1112912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XX</a:t>
            </a:r>
          </a:p>
        </p:txBody>
      </p:sp>
      <p:sp>
        <p:nvSpPr>
          <p:cNvPr id="21" name="Oval 20"/>
          <p:cNvSpPr/>
          <p:nvPr/>
        </p:nvSpPr>
        <p:spPr>
          <a:xfrm>
            <a:off x="4949816" y="1267891"/>
            <a:ext cx="609600" cy="527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Me</a:t>
            </a:r>
          </a:p>
        </p:txBody>
      </p:sp>
      <p:sp>
        <p:nvSpPr>
          <p:cNvPr id="22" name="Oval 21"/>
          <p:cNvSpPr/>
          <p:nvPr/>
        </p:nvSpPr>
        <p:spPr>
          <a:xfrm>
            <a:off x="5254616" y="1267891"/>
            <a:ext cx="609600" cy="527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Me</a:t>
            </a:r>
          </a:p>
        </p:txBody>
      </p:sp>
      <p:sp>
        <p:nvSpPr>
          <p:cNvPr id="23" name="Oval 22"/>
          <p:cNvSpPr/>
          <p:nvPr/>
        </p:nvSpPr>
        <p:spPr>
          <a:xfrm>
            <a:off x="5559416" y="1267891"/>
            <a:ext cx="609600" cy="527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Me</a:t>
            </a:r>
          </a:p>
        </p:txBody>
      </p:sp>
      <p:sp>
        <p:nvSpPr>
          <p:cNvPr id="24" name="Oval 23"/>
          <p:cNvSpPr/>
          <p:nvPr/>
        </p:nvSpPr>
        <p:spPr>
          <a:xfrm>
            <a:off x="5864216" y="1267891"/>
            <a:ext cx="609600" cy="527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Me</a:t>
            </a:r>
          </a:p>
        </p:txBody>
      </p:sp>
      <p:sp>
        <p:nvSpPr>
          <p:cNvPr id="25" name="Plaque 24"/>
          <p:cNvSpPr/>
          <p:nvPr/>
        </p:nvSpPr>
        <p:spPr>
          <a:xfrm>
            <a:off x="838200" y="1676400"/>
            <a:ext cx="533400" cy="314275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TF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81600" y="1981200"/>
            <a:ext cx="1240160" cy="3600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Promoter</a:t>
            </a:r>
          </a:p>
        </p:txBody>
      </p:sp>
      <p:sp>
        <p:nvSpPr>
          <p:cNvPr id="28" name="Plaque 27"/>
          <p:cNvSpPr/>
          <p:nvPr/>
        </p:nvSpPr>
        <p:spPr>
          <a:xfrm>
            <a:off x="5410200" y="762000"/>
            <a:ext cx="533400" cy="314275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TF</a:t>
            </a: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276600"/>
            <a:ext cx="4334842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7254" y="3352800"/>
            <a:ext cx="375814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>
          <a:xfrm>
            <a:off x="228600" y="152400"/>
            <a:ext cx="381000" cy="533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8600" y="2895600"/>
            <a:ext cx="3810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876800" y="2895600"/>
            <a:ext cx="381000" cy="533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1" grpId="0" animBg="1"/>
      <p:bldP spid="9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32" grpId="0" animBg="1"/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5766992" y="692696"/>
            <a:ext cx="4516870" cy="77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3" name="Straight Arrow Connector 42"/>
          <p:cNvCxnSpPr/>
          <p:nvPr/>
        </p:nvCxnSpPr>
        <p:spPr>
          <a:xfrm>
            <a:off x="1974191" y="2348880"/>
            <a:ext cx="3792800" cy="0"/>
          </a:xfrm>
          <a:prstGeom prst="straightConnector1">
            <a:avLst/>
          </a:prstGeom>
          <a:ln w="952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078104" y="3068960"/>
            <a:ext cx="3429107" cy="0"/>
          </a:xfrm>
          <a:prstGeom prst="straightConnector1">
            <a:avLst/>
          </a:prstGeom>
          <a:ln w="952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130060" y="3789040"/>
            <a:ext cx="3377151" cy="0"/>
          </a:xfrm>
          <a:prstGeom prst="straightConnector1">
            <a:avLst/>
          </a:prstGeom>
          <a:ln w="952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350718" y="4509120"/>
            <a:ext cx="4156493" cy="0"/>
          </a:xfrm>
          <a:prstGeom prst="straightConnector1">
            <a:avLst/>
          </a:prstGeom>
          <a:ln w="952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35068" y="5229200"/>
            <a:ext cx="4572143" cy="0"/>
          </a:xfrm>
          <a:prstGeom prst="straightConnector1">
            <a:avLst/>
          </a:prstGeom>
          <a:ln w="952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31692" y="5949280"/>
            <a:ext cx="4831387" cy="0"/>
          </a:xfrm>
          <a:prstGeom prst="straightConnector1">
            <a:avLst/>
          </a:prstGeom>
          <a:ln w="952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078104" y="1628800"/>
            <a:ext cx="3792800" cy="0"/>
          </a:xfrm>
          <a:prstGeom prst="straightConnector1">
            <a:avLst/>
          </a:prstGeom>
          <a:ln w="952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>
            <a:spLocks noChangeAspect="1"/>
          </p:cNvSpPr>
          <p:nvPr/>
        </p:nvSpPr>
        <p:spPr>
          <a:xfrm rot="3447100">
            <a:off x="-832286" y="7100172"/>
            <a:ext cx="2839344" cy="2058803"/>
          </a:xfrm>
          <a:custGeom>
            <a:avLst/>
            <a:gdLst>
              <a:gd name="connsiteX0" fmla="*/ 1524000 w 2832100"/>
              <a:gd name="connsiteY0" fmla="*/ 0 h 3003550"/>
              <a:gd name="connsiteX1" fmla="*/ 1746250 w 2832100"/>
              <a:gd name="connsiteY1" fmla="*/ 25400 h 3003550"/>
              <a:gd name="connsiteX2" fmla="*/ 1930400 w 2832100"/>
              <a:gd name="connsiteY2" fmla="*/ 76200 h 3003550"/>
              <a:gd name="connsiteX3" fmla="*/ 2127250 w 2832100"/>
              <a:gd name="connsiteY3" fmla="*/ 196850 h 3003550"/>
              <a:gd name="connsiteX4" fmla="*/ 2381250 w 2832100"/>
              <a:gd name="connsiteY4" fmla="*/ 361950 h 3003550"/>
              <a:gd name="connsiteX5" fmla="*/ 2578100 w 2832100"/>
              <a:gd name="connsiteY5" fmla="*/ 539750 h 3003550"/>
              <a:gd name="connsiteX6" fmla="*/ 2711450 w 2832100"/>
              <a:gd name="connsiteY6" fmla="*/ 736600 h 3003550"/>
              <a:gd name="connsiteX7" fmla="*/ 2781300 w 2832100"/>
              <a:gd name="connsiteY7" fmla="*/ 933450 h 3003550"/>
              <a:gd name="connsiteX8" fmla="*/ 2825750 w 2832100"/>
              <a:gd name="connsiteY8" fmla="*/ 1168400 h 3003550"/>
              <a:gd name="connsiteX9" fmla="*/ 2832100 w 2832100"/>
              <a:gd name="connsiteY9" fmla="*/ 1466850 h 3003550"/>
              <a:gd name="connsiteX10" fmla="*/ 2794000 w 2832100"/>
              <a:gd name="connsiteY10" fmla="*/ 1670050 h 3003550"/>
              <a:gd name="connsiteX11" fmla="*/ 2679700 w 2832100"/>
              <a:gd name="connsiteY11" fmla="*/ 1962150 h 3003550"/>
              <a:gd name="connsiteX12" fmla="*/ 2463800 w 2832100"/>
              <a:gd name="connsiteY12" fmla="*/ 2317750 h 3003550"/>
              <a:gd name="connsiteX13" fmla="*/ 2355850 w 2832100"/>
              <a:gd name="connsiteY13" fmla="*/ 2432050 h 3003550"/>
              <a:gd name="connsiteX14" fmla="*/ 2139950 w 2832100"/>
              <a:gd name="connsiteY14" fmla="*/ 2647950 h 3003550"/>
              <a:gd name="connsiteX15" fmla="*/ 2044700 w 2832100"/>
              <a:gd name="connsiteY15" fmla="*/ 2724150 h 3003550"/>
              <a:gd name="connsiteX16" fmla="*/ 1936750 w 2832100"/>
              <a:gd name="connsiteY16" fmla="*/ 2787650 h 3003550"/>
              <a:gd name="connsiteX17" fmla="*/ 1492250 w 2832100"/>
              <a:gd name="connsiteY17" fmla="*/ 2933700 h 3003550"/>
              <a:gd name="connsiteX18" fmla="*/ 1244600 w 2832100"/>
              <a:gd name="connsiteY18" fmla="*/ 2997200 h 3003550"/>
              <a:gd name="connsiteX19" fmla="*/ 1117600 w 2832100"/>
              <a:gd name="connsiteY19" fmla="*/ 3003550 h 3003550"/>
              <a:gd name="connsiteX20" fmla="*/ 863600 w 2832100"/>
              <a:gd name="connsiteY20" fmla="*/ 2997200 h 3003550"/>
              <a:gd name="connsiteX21" fmla="*/ 882650 w 2832100"/>
              <a:gd name="connsiteY21" fmla="*/ 2990850 h 3003550"/>
              <a:gd name="connsiteX22" fmla="*/ 971550 w 2832100"/>
              <a:gd name="connsiteY22" fmla="*/ 2990850 h 3003550"/>
              <a:gd name="connsiteX23" fmla="*/ 971550 w 2832100"/>
              <a:gd name="connsiteY23" fmla="*/ 2990850 h 3003550"/>
              <a:gd name="connsiteX24" fmla="*/ 571500 w 2832100"/>
              <a:gd name="connsiteY24" fmla="*/ 2908300 h 3003550"/>
              <a:gd name="connsiteX25" fmla="*/ 285750 w 2832100"/>
              <a:gd name="connsiteY25" fmla="*/ 2806700 h 3003550"/>
              <a:gd name="connsiteX26" fmla="*/ 177800 w 2832100"/>
              <a:gd name="connsiteY26" fmla="*/ 2686050 h 3003550"/>
              <a:gd name="connsiteX27" fmla="*/ 50800 w 2832100"/>
              <a:gd name="connsiteY27" fmla="*/ 2514600 h 3003550"/>
              <a:gd name="connsiteX28" fmla="*/ 0 w 2832100"/>
              <a:gd name="connsiteY28" fmla="*/ 2381250 h 3003550"/>
              <a:gd name="connsiteX29" fmla="*/ 0 w 2832100"/>
              <a:gd name="connsiteY29" fmla="*/ 2197100 h 3003550"/>
              <a:gd name="connsiteX30" fmla="*/ 25400 w 2832100"/>
              <a:gd name="connsiteY30" fmla="*/ 1898650 h 3003550"/>
              <a:gd name="connsiteX31" fmla="*/ 57150 w 2832100"/>
              <a:gd name="connsiteY31" fmla="*/ 1676400 h 3003550"/>
              <a:gd name="connsiteX32" fmla="*/ 88900 w 2832100"/>
              <a:gd name="connsiteY32" fmla="*/ 1536700 h 3003550"/>
              <a:gd name="connsiteX33" fmla="*/ 196850 w 2832100"/>
              <a:gd name="connsiteY33" fmla="*/ 1282700 h 3003550"/>
              <a:gd name="connsiteX34" fmla="*/ 361950 w 2832100"/>
              <a:gd name="connsiteY34" fmla="*/ 939800 h 3003550"/>
              <a:gd name="connsiteX35" fmla="*/ 793750 w 2832100"/>
              <a:gd name="connsiteY35" fmla="*/ 349250 h 3003550"/>
              <a:gd name="connsiteX36" fmla="*/ 1060450 w 2832100"/>
              <a:gd name="connsiteY36" fmla="*/ 120650 h 3003550"/>
              <a:gd name="connsiteX37" fmla="*/ 1352550 w 2832100"/>
              <a:gd name="connsiteY37" fmla="*/ 6350 h 3003550"/>
              <a:gd name="connsiteX38" fmla="*/ 1524000 w 2832100"/>
              <a:gd name="connsiteY38" fmla="*/ 0 h 30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832100" h="3003550">
                <a:moveTo>
                  <a:pt x="1524000" y="0"/>
                </a:moveTo>
                <a:lnTo>
                  <a:pt x="1746250" y="25400"/>
                </a:lnTo>
                <a:lnTo>
                  <a:pt x="1930400" y="76200"/>
                </a:lnTo>
                <a:lnTo>
                  <a:pt x="2127250" y="196850"/>
                </a:lnTo>
                <a:lnTo>
                  <a:pt x="2381250" y="361950"/>
                </a:lnTo>
                <a:lnTo>
                  <a:pt x="2578100" y="539750"/>
                </a:lnTo>
                <a:lnTo>
                  <a:pt x="2711450" y="736600"/>
                </a:lnTo>
                <a:lnTo>
                  <a:pt x="2781300" y="933450"/>
                </a:lnTo>
                <a:lnTo>
                  <a:pt x="2825750" y="1168400"/>
                </a:lnTo>
                <a:lnTo>
                  <a:pt x="2832100" y="1466850"/>
                </a:lnTo>
                <a:lnTo>
                  <a:pt x="2794000" y="1670050"/>
                </a:lnTo>
                <a:lnTo>
                  <a:pt x="2679700" y="1962150"/>
                </a:lnTo>
                <a:lnTo>
                  <a:pt x="2463800" y="2317750"/>
                </a:lnTo>
                <a:lnTo>
                  <a:pt x="2355850" y="2432050"/>
                </a:lnTo>
                <a:lnTo>
                  <a:pt x="2139950" y="2647950"/>
                </a:lnTo>
                <a:lnTo>
                  <a:pt x="2044700" y="2724150"/>
                </a:lnTo>
                <a:lnTo>
                  <a:pt x="1936750" y="2787650"/>
                </a:lnTo>
                <a:lnTo>
                  <a:pt x="1492250" y="2933700"/>
                </a:lnTo>
                <a:lnTo>
                  <a:pt x="1244600" y="2997200"/>
                </a:lnTo>
                <a:lnTo>
                  <a:pt x="1117600" y="3003550"/>
                </a:lnTo>
                <a:cubicBezTo>
                  <a:pt x="1032933" y="3001433"/>
                  <a:pt x="948170" y="3001771"/>
                  <a:pt x="863600" y="2997200"/>
                </a:cubicBezTo>
                <a:cubicBezTo>
                  <a:pt x="856916" y="2996839"/>
                  <a:pt x="875968" y="2991243"/>
                  <a:pt x="882650" y="2990850"/>
                </a:cubicBezTo>
                <a:cubicBezTo>
                  <a:pt x="912232" y="2989110"/>
                  <a:pt x="941917" y="2990850"/>
                  <a:pt x="971550" y="2990850"/>
                </a:cubicBezTo>
                <a:lnTo>
                  <a:pt x="971550" y="2990850"/>
                </a:lnTo>
                <a:lnTo>
                  <a:pt x="571500" y="2908300"/>
                </a:lnTo>
                <a:lnTo>
                  <a:pt x="285750" y="2806700"/>
                </a:lnTo>
                <a:lnTo>
                  <a:pt x="177800" y="2686050"/>
                </a:lnTo>
                <a:lnTo>
                  <a:pt x="50800" y="2514600"/>
                </a:lnTo>
                <a:lnTo>
                  <a:pt x="0" y="2381250"/>
                </a:lnTo>
                <a:lnTo>
                  <a:pt x="0" y="2197100"/>
                </a:lnTo>
                <a:lnTo>
                  <a:pt x="25400" y="1898650"/>
                </a:lnTo>
                <a:lnTo>
                  <a:pt x="57150" y="1676400"/>
                </a:lnTo>
                <a:lnTo>
                  <a:pt x="88900" y="1536700"/>
                </a:lnTo>
                <a:lnTo>
                  <a:pt x="196850" y="1282700"/>
                </a:lnTo>
                <a:lnTo>
                  <a:pt x="361950" y="939800"/>
                </a:lnTo>
                <a:lnTo>
                  <a:pt x="793750" y="349250"/>
                </a:lnTo>
                <a:lnTo>
                  <a:pt x="1060450" y="120650"/>
                </a:lnTo>
                <a:lnTo>
                  <a:pt x="1352550" y="6350"/>
                </a:lnTo>
                <a:lnTo>
                  <a:pt x="1524000" y="0"/>
                </a:lnTo>
                <a:close/>
              </a:path>
            </a:pathLst>
          </a:cu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/>
          <p:cNvSpPr/>
          <p:nvPr/>
        </p:nvSpPr>
        <p:spPr>
          <a:xfrm rot="2390373">
            <a:off x="-452145" y="8205221"/>
            <a:ext cx="1083030" cy="83625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5052" y="7559328"/>
            <a:ext cx="2343558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-104055" y="6165305"/>
            <a:ext cx="2805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Irradiated Cell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50873" y="376535"/>
            <a:ext cx="316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b="1" u="sng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Unirradiated</a:t>
            </a:r>
            <a:r>
              <a:rPr lang="en-CA" sz="24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 Cell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961358" y="116632"/>
            <a:ext cx="3065414" cy="1080120"/>
          </a:xfrm>
          <a:prstGeom prst="roundRect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rtlCol="0" anchor="ctr" anchorCtr="1"/>
          <a:lstStyle/>
          <a:p>
            <a:pPr algn="ctr"/>
            <a:r>
              <a:rPr lang="en-CA" sz="20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Candidate Bystander Biomolecules </a:t>
            </a:r>
            <a:endParaRPr lang="en-CA" sz="2000" b="1" u="sng" baseline="-25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740701" y="1340768"/>
            <a:ext cx="1039123" cy="576064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ATP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740701" y="2060848"/>
            <a:ext cx="1039123" cy="576064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ecDNA</a:t>
            </a:r>
            <a:endParaRPr lang="en-CA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740701" y="2780928"/>
            <a:ext cx="1039123" cy="576064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sCLU</a:t>
            </a:r>
            <a:endParaRPr lang="en-CA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740701" y="3501008"/>
            <a:ext cx="1039123" cy="576064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TGF</a:t>
            </a:r>
            <a:r>
              <a:rPr lang="el-GR" b="1" dirty="0">
                <a:latin typeface="Tahoma" pitchFamily="34" charset="0"/>
                <a:ea typeface="Tahoma" pitchFamily="34" charset="0"/>
                <a:cs typeface="Tahoma" pitchFamily="34" charset="0"/>
              </a:rPr>
              <a:t>β</a:t>
            </a:r>
            <a:endParaRPr lang="en-CA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740701" y="4221088"/>
            <a:ext cx="1039123" cy="576064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MMPs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584833" y="4941168"/>
            <a:ext cx="1350860" cy="576064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cytokines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584833" y="5661248"/>
            <a:ext cx="1350860" cy="576064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miRNA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45627">
            <a:off x="-1269445" y="-1475621"/>
            <a:ext cx="3892759" cy="788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Oval 55"/>
          <p:cNvSpPr/>
          <p:nvPr/>
        </p:nvSpPr>
        <p:spPr>
          <a:xfrm>
            <a:off x="5299386" y="-3267744"/>
            <a:ext cx="311737" cy="2160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/>
          <p:cNvSpPr/>
          <p:nvPr/>
        </p:nvSpPr>
        <p:spPr>
          <a:xfrm>
            <a:off x="5039605" y="-3267744"/>
            <a:ext cx="311737" cy="2160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4779824" y="-3267744"/>
            <a:ext cx="311737" cy="2160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4935693" y="-2863080"/>
            <a:ext cx="311737" cy="21602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4623956" y="-3079104"/>
            <a:ext cx="311737" cy="21602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5507211" y="-3079104"/>
            <a:ext cx="311737" cy="21602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5247430" y="-2863080"/>
            <a:ext cx="311737" cy="21602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8009419">
            <a:off x="6055510" y="1362232"/>
            <a:ext cx="829831" cy="79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5643314" y="2964761"/>
            <a:ext cx="714875" cy="77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5985374">
            <a:off x="5710602" y="5085988"/>
            <a:ext cx="714875" cy="77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Rectangle 66"/>
          <p:cNvSpPr/>
          <p:nvPr/>
        </p:nvSpPr>
        <p:spPr>
          <a:xfrm>
            <a:off x="6390466" y="3060250"/>
            <a:ext cx="1992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Gap Junctions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858071" y="1556793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P2Y receptor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6546334" y="5013176"/>
            <a:ext cx="1298904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r>
              <a:rPr lang="en-CA" b="1" dirty="0">
                <a:ea typeface="Tahoma" pitchFamily="34" charset="0"/>
                <a:cs typeface="Tahoma" pitchFamily="34" charset="0"/>
              </a:rPr>
              <a:t>↑ </a:t>
            </a:r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[Ca</a:t>
            </a:r>
            <a:r>
              <a:rPr lang="en-CA" b="1" baseline="30000" dirty="0">
                <a:latin typeface="Tahoma" pitchFamily="34" charset="0"/>
                <a:ea typeface="Tahoma" pitchFamily="34" charset="0"/>
                <a:cs typeface="Tahoma" pitchFamily="34" charset="0"/>
              </a:rPr>
              <a:t>2+</a:t>
            </a:r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]</a:t>
            </a:r>
            <a:r>
              <a:rPr lang="en-CA" b="1" baseline="-25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endParaRPr lang="en-CA" b="1" baseline="-25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6286553" y="6165304"/>
            <a:ext cx="363693" cy="4320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</a:t>
            </a:r>
            <a:endParaRPr lang="en-CA" sz="105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858071" y="6381328"/>
            <a:ext cx="363693" cy="4320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</a:t>
            </a:r>
            <a:endParaRPr lang="en-CA" sz="105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065896" y="5733256"/>
            <a:ext cx="363693" cy="4320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</a:t>
            </a:r>
            <a:endParaRPr lang="en-CA" sz="105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7377633" y="6237312"/>
            <a:ext cx="363693" cy="4320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</a:t>
            </a:r>
            <a:endParaRPr lang="en-CA" sz="105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7585457" y="5733256"/>
            <a:ext cx="363693" cy="4320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</a:t>
            </a:r>
            <a:endParaRPr lang="en-CA" sz="105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546334" y="5733256"/>
            <a:ext cx="363693" cy="4320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</a:t>
            </a:r>
            <a:endParaRPr lang="en-CA" sz="105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7169808" y="4365104"/>
            <a:ext cx="363693" cy="4320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</a:t>
            </a:r>
            <a:endParaRPr lang="en-CA" sz="105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546334" y="4437112"/>
            <a:ext cx="363693" cy="4320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</a:t>
            </a:r>
            <a:endParaRPr lang="en-CA" sz="105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897194" y="4581128"/>
            <a:ext cx="363693" cy="43204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</a:t>
            </a:r>
            <a:endParaRPr lang="en-CA" sz="105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9" name="Explosion 1 48"/>
          <p:cNvSpPr/>
          <p:nvPr/>
        </p:nvSpPr>
        <p:spPr>
          <a:xfrm>
            <a:off x="838200" y="4038600"/>
            <a:ext cx="1205657" cy="750564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685800" y="2362200"/>
            <a:ext cx="1205657" cy="750564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2" name="Explosion 1 51"/>
          <p:cNvSpPr/>
          <p:nvPr/>
        </p:nvSpPr>
        <p:spPr>
          <a:xfrm>
            <a:off x="1295400" y="914400"/>
            <a:ext cx="1205657" cy="750564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BYSTANDER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0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EFFECT</a:t>
            </a: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7" grpId="0"/>
      <p:bldP spid="68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>
                <a:alpha val="4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26523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LDR Mediates Tissue-Level Defenses Against Cancer via Immune System Modulation</a:t>
            </a:r>
            <a:endParaRPr lang="en-CA" sz="3000" b="1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839200" cy="4525963"/>
          </a:xfrm>
        </p:spPr>
        <p:txBody>
          <a:bodyPr>
            <a:normAutofit/>
          </a:bodyPr>
          <a:lstStyle/>
          <a:p>
            <a:pPr marL="514350" indent="-514350">
              <a:buFont typeface="Arial" pitchFamily="34" charset="0"/>
              <a:buAutoNum type="arabicPeriod"/>
            </a:pPr>
            <a:r>
              <a:rPr lang="en-CA" dirty="0">
                <a:latin typeface="Arial" pitchFamily="34" charset="0"/>
                <a:cs typeface="Arial" pitchFamily="34" charset="0"/>
              </a:rPr>
              <a:t>Enhances immune-mediated selective removal of tumorigenic cancer cells.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Suppresses cancer mediated inflammation.</a:t>
            </a:r>
          </a:p>
          <a:p>
            <a:pPr marL="514350" indent="-514350">
              <a:buAutoNum type="arabicPeriod"/>
            </a:pPr>
            <a:r>
              <a:rPr lang="en-CA" dirty="0">
                <a:latin typeface="Arial" pitchFamily="34" charset="0"/>
                <a:cs typeface="Arial" pitchFamily="34" charset="0"/>
              </a:rPr>
              <a:t>Improves antioxidative capacity and protective defense mechanisms of normal cells thereby limiting tumor formation.</a:t>
            </a:r>
          </a:p>
          <a:p>
            <a:endParaRPr lang="en-CA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253753" y="4800600"/>
            <a:ext cx="360040" cy="576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ounded Rectangle 6"/>
          <p:cNvSpPr/>
          <p:nvPr/>
        </p:nvSpPr>
        <p:spPr>
          <a:xfrm>
            <a:off x="685800" y="4944616"/>
            <a:ext cx="2592363" cy="4320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Tumour Growth</a:t>
            </a:r>
          </a:p>
        </p:txBody>
      </p:sp>
      <p:sp>
        <p:nvSpPr>
          <p:cNvPr id="8" name="Down Arrow 7"/>
          <p:cNvSpPr/>
          <p:nvPr/>
        </p:nvSpPr>
        <p:spPr>
          <a:xfrm>
            <a:off x="2667000" y="5859016"/>
            <a:ext cx="360040" cy="57606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ounded Rectangle 8"/>
          <p:cNvSpPr/>
          <p:nvPr/>
        </p:nvSpPr>
        <p:spPr>
          <a:xfrm>
            <a:off x="3099047" y="5715000"/>
            <a:ext cx="2592363" cy="79208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Transformation</a:t>
            </a:r>
          </a:p>
          <a:p>
            <a:pPr algn="ctr"/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Frequency</a:t>
            </a:r>
          </a:p>
        </p:txBody>
      </p:sp>
      <p:sp>
        <p:nvSpPr>
          <p:cNvPr id="10" name="Down Arrow 9"/>
          <p:cNvSpPr/>
          <p:nvPr/>
        </p:nvSpPr>
        <p:spPr>
          <a:xfrm flipV="1">
            <a:off x="5435353" y="4800600"/>
            <a:ext cx="360040" cy="57606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ounded Rectangle 10"/>
          <p:cNvSpPr/>
          <p:nvPr/>
        </p:nvSpPr>
        <p:spPr>
          <a:xfrm>
            <a:off x="5867400" y="4944616"/>
            <a:ext cx="3024412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Improved Lifespan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Overall Aims</a:t>
            </a:r>
            <a:endParaRPr lang="en-CA" sz="5400" u="sng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447800"/>
            <a:ext cx="8534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CA" sz="24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 algn="just">
              <a:buAutoNum type="arabicPeriod"/>
            </a:pPr>
            <a:r>
              <a:rPr lang="en-CA" sz="24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Summarize the modern cellular and molecular literature in </a:t>
            </a:r>
            <a:r>
              <a:rPr lang="en-CA" sz="2400" b="1" u="sng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low-dose radiation (LDR) </a:t>
            </a:r>
            <a:r>
              <a:rPr lang="en-CA" sz="24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biology. </a:t>
            </a:r>
          </a:p>
          <a:p>
            <a:pPr marL="457200" indent="-457200" algn="just">
              <a:buAutoNum type="arabicPeriod"/>
            </a:pPr>
            <a:endParaRPr lang="en-CA" sz="24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 algn="just">
              <a:buAutoNum type="arabicPeriod"/>
            </a:pPr>
            <a:r>
              <a:rPr lang="en-CA" sz="24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Identify molecular paradigms that represent the biological effects of radiation biology in the low-dose range. </a:t>
            </a:r>
          </a:p>
          <a:p>
            <a:pPr marL="457200" indent="-457200" algn="just">
              <a:buAutoNum type="arabicPeriod"/>
            </a:pPr>
            <a:endParaRPr lang="en-CA" sz="24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Arrow Connector 59"/>
          <p:cNvCxnSpPr/>
          <p:nvPr/>
        </p:nvCxnSpPr>
        <p:spPr>
          <a:xfrm rot="10800000" flipH="1" flipV="1">
            <a:off x="5942056" y="4235152"/>
            <a:ext cx="576000" cy="0"/>
          </a:xfrm>
          <a:prstGeom prst="straightConnector1">
            <a:avLst/>
          </a:prstGeom>
          <a:ln w="146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Autofit/>
          </a:bodyPr>
          <a:lstStyle/>
          <a:p>
            <a:pPr marL="514350" indent="-514350"/>
            <a:r>
              <a:rPr lang="en-CA" sz="2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1. LDR enhances immune-mediated selective removal of tumorigenic cancer cells.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3479" y="914400"/>
            <a:ext cx="5894359" cy="579120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4240" y="302924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3941" y="302924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4200" y="3101256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6288" y="295724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3941" y="317326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6208" y="331732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4021" y="317326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6069" y="3173216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0454" y="338924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8216" y="353330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6029" y="338924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8077" y="338924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5949" y="360531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4021" y="360531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6069" y="360531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960028">
            <a:off x="7721838" y="3619908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82272" y="3677320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591769">
            <a:off x="7022232" y="3677320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46793">
            <a:off x="6787542" y="3646613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0570142">
            <a:off x="6571518" y="3718622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146793">
            <a:off x="6828912" y="3963300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155766">
            <a:off x="7116945" y="3891292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423153" y="3853339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937558">
            <a:off x="7742312" y="3893344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094773">
            <a:off x="7174417" y="4097716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26817" y="4250116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565595">
            <a:off x="7526288" y="4181376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ectangle 32"/>
          <p:cNvSpPr/>
          <p:nvPr/>
        </p:nvSpPr>
        <p:spPr>
          <a:xfrm>
            <a:off x="6302152" y="2578968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u="sng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Cancerous Tissue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81000" y="1817320"/>
            <a:ext cx="2469232" cy="6972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ea typeface="Tahoma" pitchFamily="34" charset="0"/>
                <a:cs typeface="Tahoma" pitchFamily="34" charset="0"/>
              </a:rPr>
              <a:t>↑</a:t>
            </a:r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dendritic cell</a:t>
            </a:r>
          </a:p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differentiation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200400" y="1817320"/>
            <a:ext cx="2645606" cy="6972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latin typeface="Calibri"/>
                <a:ea typeface="Tahoma" pitchFamily="34" charset="0"/>
                <a:cs typeface="Tahoma" pitchFamily="34" charset="0"/>
              </a:rPr>
              <a:t>↑ </a:t>
            </a:r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NK cell activation </a:t>
            </a:r>
          </a:p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&amp; expansion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09736" y="4876800"/>
            <a:ext cx="2411760" cy="1719957"/>
          </a:xfrm>
          <a:prstGeom prst="round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 anchorCtr="1"/>
          <a:lstStyle/>
          <a:p>
            <a:pPr algn="ctr"/>
            <a:r>
              <a:rPr lang="en-CA" sz="2000" b="1" dirty="0">
                <a:latin typeface="Calibri"/>
                <a:ea typeface="Tahoma" pitchFamily="34" charset="0"/>
                <a:cs typeface="Tahoma" pitchFamily="34" charset="0"/>
              </a:rPr>
              <a:t>↑ </a:t>
            </a:r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adaptive immune system by improving </a:t>
            </a:r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antigen presentation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227059" y="4876800"/>
            <a:ext cx="2592288" cy="1719957"/>
          </a:xfrm>
          <a:prstGeom prst="roundRect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 anchorCtr="1"/>
          <a:lstStyle/>
          <a:p>
            <a:pPr algn="ctr"/>
            <a:r>
              <a:rPr lang="en-CA" sz="2000" b="1" dirty="0">
                <a:latin typeface="Calibri"/>
                <a:ea typeface="Tahoma" pitchFamily="34" charset="0"/>
                <a:cs typeface="Tahoma" pitchFamily="34" charset="0"/>
              </a:rPr>
              <a:t>↑ </a:t>
            </a:r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removal of tumor cells </a:t>
            </a:r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by initiating the innate immune response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rot="16200000" flipH="1" flipV="1">
            <a:off x="1471983" y="2734434"/>
            <a:ext cx="2872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 flipH="1" flipV="1">
            <a:off x="4379570" y="2734434"/>
            <a:ext cx="2872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 flipV="1">
            <a:off x="1471983" y="1608202"/>
            <a:ext cx="2872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H="1" flipV="1">
            <a:off x="4379570" y="1608966"/>
            <a:ext cx="2872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901477" y="990600"/>
            <a:ext cx="4392563" cy="3960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tIns="0" bIns="36000" rtlCol="0" anchor="ctr" anchorCtr="1"/>
          <a:lstStyle/>
          <a:p>
            <a:pPr algn="ctr"/>
            <a:r>
              <a:rPr lang="en-CA" sz="2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Activates Immune System</a:t>
            </a:r>
          </a:p>
        </p:txBody>
      </p:sp>
      <p:sp>
        <p:nvSpPr>
          <p:cNvPr id="43" name="Explosion 1 42"/>
          <p:cNvSpPr/>
          <p:nvPr/>
        </p:nvSpPr>
        <p:spPr>
          <a:xfrm>
            <a:off x="6629400" y="914400"/>
            <a:ext cx="1512168" cy="845939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4152" y="556190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3853" y="556190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4112" y="563391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5489896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4072" y="570592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6120" y="584998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3933" y="570592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5981" y="570587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0585" y="5921896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128" y="606596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5941" y="5921896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7989" y="5921896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6080" y="613796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3933" y="613796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5981" y="613796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Straight Arrow Connector 58"/>
          <p:cNvCxnSpPr/>
          <p:nvPr/>
        </p:nvCxnSpPr>
        <p:spPr>
          <a:xfrm rot="5400000" flipH="1" flipV="1">
            <a:off x="5978176" y="4271096"/>
            <a:ext cx="1080000" cy="0"/>
          </a:xfrm>
          <a:prstGeom prst="straightConnector1">
            <a:avLst/>
          </a:prstGeom>
          <a:ln w="146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544072" y="6488668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u="sng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Tumor Removed</a:t>
            </a:r>
          </a:p>
        </p:txBody>
      </p:sp>
      <p:sp>
        <p:nvSpPr>
          <p:cNvPr id="62" name="Right Arrow 61"/>
          <p:cNvSpPr/>
          <p:nvPr/>
        </p:nvSpPr>
        <p:spPr>
          <a:xfrm rot="5400000">
            <a:off x="7342820" y="5077780"/>
            <a:ext cx="457200" cy="36004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Plus 62"/>
          <p:cNvSpPr/>
          <p:nvPr/>
        </p:nvSpPr>
        <p:spPr>
          <a:xfrm>
            <a:off x="7022232" y="2002904"/>
            <a:ext cx="648072" cy="638845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Right Arrow 63"/>
          <p:cNvSpPr/>
          <p:nvPr/>
        </p:nvSpPr>
        <p:spPr>
          <a:xfrm flipH="1">
            <a:off x="5366048" y="1066800"/>
            <a:ext cx="1152000" cy="288000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92F95D-56F4-471A-A8AA-4478DC4ED267}"/>
              </a:ext>
            </a:extLst>
          </p:cNvPr>
          <p:cNvSpPr/>
          <p:nvPr/>
        </p:nvSpPr>
        <p:spPr>
          <a:xfrm>
            <a:off x="740916" y="2895600"/>
            <a:ext cx="1749401" cy="15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12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↑ cell surface proteins:</a:t>
            </a:r>
          </a:p>
          <a:p>
            <a:pPr algn="ctr"/>
            <a:r>
              <a:rPr lang="en-CA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↑CD80, ↑CD86,</a:t>
            </a:r>
          </a:p>
          <a:p>
            <a:pPr algn="ctr"/>
            <a:r>
              <a:rPr lang="en-CA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↑ MHCI, ↑ MHCII</a:t>
            </a:r>
          </a:p>
          <a:p>
            <a:pPr algn="ctr"/>
            <a:endParaRPr lang="en-CA" sz="5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CA" sz="12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↑ cytokine secretion:</a:t>
            </a:r>
          </a:p>
          <a:p>
            <a:pPr algn="ctr"/>
            <a:r>
              <a:rPr lang="en-CA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↑IL-10, ↓IL-12,</a:t>
            </a:r>
          </a:p>
          <a:p>
            <a:pPr algn="ctr"/>
            <a:r>
              <a:rPr lang="en-CA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↑GM-CSF </a:t>
            </a:r>
          </a:p>
          <a:p>
            <a:pPr algn="ctr"/>
            <a:endParaRPr lang="en-CA" sz="5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CA" sz="12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↑ antigen uptake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03004AF-5A36-4215-808F-2BE44F30F9EF}"/>
              </a:ext>
            </a:extLst>
          </p:cNvPr>
          <p:cNvSpPr/>
          <p:nvPr/>
        </p:nvSpPr>
        <p:spPr>
          <a:xfrm>
            <a:off x="3602939" y="2907600"/>
            <a:ext cx="1840529" cy="151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11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↑ cell surface proteins:</a:t>
            </a:r>
          </a:p>
          <a:p>
            <a:pPr algn="ctr"/>
            <a:r>
              <a:rPr lang="en-CA" sz="11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FasL</a:t>
            </a:r>
            <a:endParaRPr lang="en-CA" sz="11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CA" sz="400" b="1" u="sng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CA" sz="11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↑ cytokine secretion:</a:t>
            </a:r>
          </a:p>
          <a:p>
            <a:pPr algn="ctr"/>
            <a:r>
              <a:rPr lang="en-CA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↑IFN</a:t>
            </a:r>
            <a:r>
              <a:rPr lang="el-GR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γ</a:t>
            </a:r>
            <a:r>
              <a:rPr lang="en-CA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, IFN</a:t>
            </a:r>
            <a:r>
              <a:rPr lang="el-GR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α</a:t>
            </a:r>
            <a:r>
              <a:rPr lang="en-CA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, ↑ IL-2 , ↑ IL-18, </a:t>
            </a:r>
          </a:p>
          <a:p>
            <a:pPr algn="ctr"/>
            <a:r>
              <a:rPr lang="en-CA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↑ MIP-1</a:t>
            </a:r>
            <a:r>
              <a:rPr lang="el-GR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α</a:t>
            </a:r>
            <a:r>
              <a:rPr lang="en-CA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CA" sz="1100" dirty="0">
                <a:latin typeface="Arial"/>
                <a:ea typeface="Tahoma" pitchFamily="34" charset="0"/>
                <a:cs typeface="Arial"/>
              </a:rPr>
              <a:t>↑ MCP-1, </a:t>
            </a:r>
            <a:r>
              <a:rPr lang="en-CA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↑ TNF</a:t>
            </a:r>
            <a:r>
              <a:rPr lang="el-GR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α</a:t>
            </a:r>
            <a:endParaRPr lang="en-CA" sz="11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l-GR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↑</a:t>
            </a:r>
            <a:r>
              <a:rPr lang="en-CA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CA" sz="11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Perforin</a:t>
            </a:r>
            <a:endParaRPr lang="en-CA" sz="11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endParaRPr lang="en-CA" sz="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CA" sz="11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↑ antigen uptake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rot="16200000" flipH="1" flipV="1">
            <a:off x="1471983" y="4656966"/>
            <a:ext cx="2872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6200000" flipH="1" flipV="1">
            <a:off x="4379570" y="4656966"/>
            <a:ext cx="2872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/>
      <p:bldP spid="34" grpId="0" animBg="1"/>
      <p:bldP spid="35" grpId="0" animBg="1"/>
      <p:bldP spid="36" grpId="0" animBg="1"/>
      <p:bldP spid="37" grpId="0" animBg="1"/>
      <p:bldP spid="42" grpId="0" animBg="1"/>
      <p:bldP spid="61" grpId="0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0B22BD5-81F4-49E8-982D-A084D549DAA6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762000"/>
            <a:ext cx="8225198" cy="6069419"/>
            <a:chOff x="-93242" y="0"/>
            <a:chExt cx="9293873" cy="6858000"/>
          </a:xfrm>
        </p:grpSpPr>
        <p:pic>
          <p:nvPicPr>
            <p:cNvPr id="194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9364529">
              <a:off x="2893584" y="1977441"/>
              <a:ext cx="803725" cy="806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0" name="Straight Arrow Connector 149"/>
            <p:cNvCxnSpPr>
              <a:cxnSpLocks/>
            </p:cNvCxnSpPr>
            <p:nvPr/>
          </p:nvCxnSpPr>
          <p:spPr>
            <a:xfrm flipH="1" flipV="1">
              <a:off x="1888489" y="4441613"/>
              <a:ext cx="785418" cy="405045"/>
            </a:xfrm>
            <a:prstGeom prst="straightConnector1">
              <a:avLst/>
            </a:prstGeom>
            <a:ln w="41275" cmpd="sng">
              <a:solidFill>
                <a:srgbClr val="7030A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6805524">
              <a:off x="2322339" y="2500395"/>
              <a:ext cx="842367" cy="796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400000">
              <a:off x="1952280" y="2326646"/>
              <a:ext cx="828972" cy="78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9364529">
              <a:off x="2501376" y="1977440"/>
              <a:ext cx="803725" cy="806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126788">
              <a:off x="1663922" y="2680648"/>
              <a:ext cx="816712" cy="656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644440">
              <a:off x="2103930" y="2955186"/>
              <a:ext cx="816712" cy="706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498615">
              <a:off x="2806970" y="2387536"/>
              <a:ext cx="816712" cy="70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0103">
              <a:off x="1531133" y="2152736"/>
              <a:ext cx="842367" cy="661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885834">
              <a:off x="1995053" y="1779283"/>
              <a:ext cx="816712" cy="656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9604" y="931223"/>
              <a:ext cx="1122124" cy="1041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44248" y="0"/>
              <a:ext cx="1122368" cy="1042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98" name="Straight Arrow Connector 97"/>
            <p:cNvCxnSpPr>
              <a:cxnSpLocks/>
            </p:cNvCxnSpPr>
            <p:nvPr/>
          </p:nvCxnSpPr>
          <p:spPr>
            <a:xfrm flipH="1">
              <a:off x="1037620" y="661193"/>
              <a:ext cx="916321" cy="405045"/>
            </a:xfrm>
            <a:prstGeom prst="straightConnector1">
              <a:avLst/>
            </a:prstGeom>
            <a:ln w="41275" cmpd="sng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cxnSpLocks/>
            </p:cNvCxnSpPr>
            <p:nvPr/>
          </p:nvCxnSpPr>
          <p:spPr>
            <a:xfrm rot="21300000" flipH="1" flipV="1">
              <a:off x="1561232" y="998730"/>
              <a:ext cx="392709" cy="1147628"/>
            </a:xfrm>
            <a:prstGeom prst="straightConnector1">
              <a:avLst/>
            </a:prstGeom>
            <a:ln w="41275" cmpd="sng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Freeform 137"/>
            <p:cNvSpPr/>
            <p:nvPr/>
          </p:nvSpPr>
          <p:spPr>
            <a:xfrm>
              <a:off x="524893" y="1989435"/>
              <a:ext cx="774533" cy="291938"/>
            </a:xfrm>
            <a:custGeom>
              <a:avLst/>
              <a:gdLst>
                <a:gd name="connsiteX0" fmla="*/ 77164 w 1929114"/>
                <a:gd name="connsiteY0" fmla="*/ 0 h 972273"/>
                <a:gd name="connsiteX1" fmla="*/ 308658 w 1929114"/>
                <a:gd name="connsiteY1" fmla="*/ 706056 h 972273"/>
                <a:gd name="connsiteX2" fmla="*/ 1929114 w 1929114"/>
                <a:gd name="connsiteY2" fmla="*/ 972273 h 97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9114" h="972273">
                  <a:moveTo>
                    <a:pt x="77164" y="0"/>
                  </a:moveTo>
                  <a:cubicBezTo>
                    <a:pt x="38582" y="272005"/>
                    <a:pt x="0" y="544011"/>
                    <a:pt x="308658" y="706056"/>
                  </a:cubicBezTo>
                  <a:cubicBezTo>
                    <a:pt x="617316" y="868101"/>
                    <a:pt x="1273215" y="920187"/>
                    <a:pt x="1929114" y="972273"/>
                  </a:cubicBezTo>
                </a:path>
              </a:pathLst>
            </a:cu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pic>
          <p:nvPicPr>
            <p:cNvPr id="142" name="Picture 2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73907" y="4576628"/>
              <a:ext cx="1019437" cy="997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" name="Oval 142"/>
            <p:cNvSpPr/>
            <p:nvPr/>
          </p:nvSpPr>
          <p:spPr>
            <a:xfrm>
              <a:off x="1299426" y="4036568"/>
              <a:ext cx="719966" cy="405045"/>
            </a:xfrm>
            <a:prstGeom prst="ellipse">
              <a:avLst/>
            </a:prstGeom>
            <a:solidFill>
              <a:srgbClr val="33CCFF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84207" tIns="42104" rIns="84207" bIns="42104" rtlCol="0" anchor="ctr"/>
            <a:lstStyle/>
            <a:p>
              <a:pPr algn="ctr"/>
              <a:r>
                <a:rPr lang="en-CA" b="1" dirty="0">
                  <a:latin typeface="Arial" pitchFamily="34" charset="0"/>
                  <a:ea typeface="Tahoma" pitchFamily="34" charset="0"/>
                  <a:cs typeface="Arial" pitchFamily="34" charset="0"/>
                </a:rPr>
                <a:t>IFN-</a:t>
              </a:r>
              <a:r>
                <a:rPr lang="el-GR" b="1" dirty="0"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γ</a:t>
              </a:r>
              <a:endParaRPr lang="en-CA" b="1" dirty="0"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sp>
          <p:nvSpPr>
            <p:cNvPr id="144" name="Freeform 143"/>
            <p:cNvSpPr/>
            <p:nvPr/>
          </p:nvSpPr>
          <p:spPr>
            <a:xfrm rot="15180000">
              <a:off x="2492277" y="4891400"/>
              <a:ext cx="236250" cy="392665"/>
            </a:xfrm>
            <a:custGeom>
              <a:avLst/>
              <a:gdLst>
                <a:gd name="connsiteX0" fmla="*/ 0 w 717631"/>
                <a:gd name="connsiteY0" fmla="*/ 1840375 h 1979271"/>
                <a:gd name="connsiteX1" fmla="*/ 69449 w 717631"/>
                <a:gd name="connsiteY1" fmla="*/ 1666754 h 1979271"/>
                <a:gd name="connsiteX2" fmla="*/ 104173 w 717631"/>
                <a:gd name="connsiteY2" fmla="*/ 1388962 h 1979271"/>
                <a:gd name="connsiteX3" fmla="*/ 115747 w 717631"/>
                <a:gd name="connsiteY3" fmla="*/ 1041722 h 1979271"/>
                <a:gd name="connsiteX4" fmla="*/ 34725 w 717631"/>
                <a:gd name="connsiteY4" fmla="*/ 752354 h 1979271"/>
                <a:gd name="connsiteX5" fmla="*/ 0 w 717631"/>
                <a:gd name="connsiteY5" fmla="*/ 659757 h 1979271"/>
                <a:gd name="connsiteX6" fmla="*/ 185195 w 717631"/>
                <a:gd name="connsiteY6" fmla="*/ 0 h 1979271"/>
                <a:gd name="connsiteX7" fmla="*/ 358816 w 717631"/>
                <a:gd name="connsiteY7" fmla="*/ 11575 h 1979271"/>
                <a:gd name="connsiteX8" fmla="*/ 219919 w 717631"/>
                <a:gd name="connsiteY8" fmla="*/ 844952 h 1979271"/>
                <a:gd name="connsiteX9" fmla="*/ 347241 w 717631"/>
                <a:gd name="connsiteY9" fmla="*/ 879676 h 1979271"/>
                <a:gd name="connsiteX10" fmla="*/ 567160 w 717631"/>
                <a:gd name="connsiteY10" fmla="*/ 0 h 1979271"/>
                <a:gd name="connsiteX11" fmla="*/ 717631 w 717631"/>
                <a:gd name="connsiteY11" fmla="*/ 23149 h 1979271"/>
                <a:gd name="connsiteX12" fmla="*/ 520861 w 717631"/>
                <a:gd name="connsiteY12" fmla="*/ 856527 h 1979271"/>
                <a:gd name="connsiteX13" fmla="*/ 520861 w 717631"/>
                <a:gd name="connsiteY13" fmla="*/ 856527 h 1979271"/>
                <a:gd name="connsiteX14" fmla="*/ 439838 w 717631"/>
                <a:gd name="connsiteY14" fmla="*/ 1018572 h 1979271"/>
                <a:gd name="connsiteX15" fmla="*/ 405114 w 717631"/>
                <a:gd name="connsiteY15" fmla="*/ 1111170 h 1979271"/>
                <a:gd name="connsiteX16" fmla="*/ 370390 w 717631"/>
                <a:gd name="connsiteY16" fmla="*/ 1296365 h 1979271"/>
                <a:gd name="connsiteX17" fmla="*/ 335666 w 717631"/>
                <a:gd name="connsiteY17" fmla="*/ 1551008 h 1979271"/>
                <a:gd name="connsiteX18" fmla="*/ 300942 w 717631"/>
                <a:gd name="connsiteY18" fmla="*/ 1736203 h 1979271"/>
                <a:gd name="connsiteX19" fmla="*/ 289368 w 717631"/>
                <a:gd name="connsiteY19" fmla="*/ 1851949 h 1979271"/>
                <a:gd name="connsiteX20" fmla="*/ 231494 w 717631"/>
                <a:gd name="connsiteY20" fmla="*/ 1944547 h 1979271"/>
                <a:gd name="connsiteX21" fmla="*/ 150471 w 717631"/>
                <a:gd name="connsiteY21" fmla="*/ 1979271 h 1979271"/>
                <a:gd name="connsiteX22" fmla="*/ 23150 w 717631"/>
                <a:gd name="connsiteY22" fmla="*/ 1898248 h 1979271"/>
                <a:gd name="connsiteX23" fmla="*/ 0 w 717631"/>
                <a:gd name="connsiteY23" fmla="*/ 1840375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631" h="1979271">
                  <a:moveTo>
                    <a:pt x="0" y="1840375"/>
                  </a:moveTo>
                  <a:lnTo>
                    <a:pt x="69449" y="1666754"/>
                  </a:lnTo>
                  <a:lnTo>
                    <a:pt x="104173" y="1388962"/>
                  </a:lnTo>
                  <a:lnTo>
                    <a:pt x="115747" y="1041722"/>
                  </a:lnTo>
                  <a:lnTo>
                    <a:pt x="34725" y="752354"/>
                  </a:lnTo>
                  <a:lnTo>
                    <a:pt x="0" y="659757"/>
                  </a:lnTo>
                  <a:lnTo>
                    <a:pt x="185195" y="0"/>
                  </a:lnTo>
                  <a:lnTo>
                    <a:pt x="358816" y="11575"/>
                  </a:lnTo>
                  <a:lnTo>
                    <a:pt x="219919" y="844952"/>
                  </a:lnTo>
                  <a:lnTo>
                    <a:pt x="347241" y="879676"/>
                  </a:lnTo>
                  <a:lnTo>
                    <a:pt x="567160" y="0"/>
                  </a:lnTo>
                  <a:lnTo>
                    <a:pt x="717631" y="23149"/>
                  </a:lnTo>
                  <a:lnTo>
                    <a:pt x="520861" y="856527"/>
                  </a:lnTo>
                  <a:lnTo>
                    <a:pt x="520861" y="856527"/>
                  </a:lnTo>
                  <a:lnTo>
                    <a:pt x="439838" y="1018572"/>
                  </a:lnTo>
                  <a:lnTo>
                    <a:pt x="405114" y="1111170"/>
                  </a:lnTo>
                  <a:lnTo>
                    <a:pt x="370390" y="1296365"/>
                  </a:lnTo>
                  <a:lnTo>
                    <a:pt x="335666" y="1551008"/>
                  </a:lnTo>
                  <a:lnTo>
                    <a:pt x="300942" y="1736203"/>
                  </a:lnTo>
                  <a:lnTo>
                    <a:pt x="289368" y="1851949"/>
                  </a:lnTo>
                  <a:lnTo>
                    <a:pt x="231494" y="1944547"/>
                  </a:lnTo>
                  <a:lnTo>
                    <a:pt x="150471" y="1979271"/>
                  </a:lnTo>
                  <a:lnTo>
                    <a:pt x="23150" y="1898248"/>
                  </a:lnTo>
                  <a:lnTo>
                    <a:pt x="0" y="1840375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145" name="Freeform 144"/>
            <p:cNvSpPr/>
            <p:nvPr/>
          </p:nvSpPr>
          <p:spPr>
            <a:xfrm flipV="1">
              <a:off x="2412101" y="3496507"/>
              <a:ext cx="229055" cy="405000"/>
            </a:xfrm>
            <a:custGeom>
              <a:avLst/>
              <a:gdLst>
                <a:gd name="connsiteX0" fmla="*/ 0 w 717631"/>
                <a:gd name="connsiteY0" fmla="*/ 1840375 h 1979271"/>
                <a:gd name="connsiteX1" fmla="*/ 69449 w 717631"/>
                <a:gd name="connsiteY1" fmla="*/ 1666754 h 1979271"/>
                <a:gd name="connsiteX2" fmla="*/ 104173 w 717631"/>
                <a:gd name="connsiteY2" fmla="*/ 1388962 h 1979271"/>
                <a:gd name="connsiteX3" fmla="*/ 115747 w 717631"/>
                <a:gd name="connsiteY3" fmla="*/ 1041722 h 1979271"/>
                <a:gd name="connsiteX4" fmla="*/ 34725 w 717631"/>
                <a:gd name="connsiteY4" fmla="*/ 752354 h 1979271"/>
                <a:gd name="connsiteX5" fmla="*/ 0 w 717631"/>
                <a:gd name="connsiteY5" fmla="*/ 659757 h 1979271"/>
                <a:gd name="connsiteX6" fmla="*/ 185195 w 717631"/>
                <a:gd name="connsiteY6" fmla="*/ 0 h 1979271"/>
                <a:gd name="connsiteX7" fmla="*/ 358816 w 717631"/>
                <a:gd name="connsiteY7" fmla="*/ 11575 h 1979271"/>
                <a:gd name="connsiteX8" fmla="*/ 219919 w 717631"/>
                <a:gd name="connsiteY8" fmla="*/ 844952 h 1979271"/>
                <a:gd name="connsiteX9" fmla="*/ 347241 w 717631"/>
                <a:gd name="connsiteY9" fmla="*/ 879676 h 1979271"/>
                <a:gd name="connsiteX10" fmla="*/ 567160 w 717631"/>
                <a:gd name="connsiteY10" fmla="*/ 0 h 1979271"/>
                <a:gd name="connsiteX11" fmla="*/ 717631 w 717631"/>
                <a:gd name="connsiteY11" fmla="*/ 23149 h 1979271"/>
                <a:gd name="connsiteX12" fmla="*/ 520861 w 717631"/>
                <a:gd name="connsiteY12" fmla="*/ 856527 h 1979271"/>
                <a:gd name="connsiteX13" fmla="*/ 520861 w 717631"/>
                <a:gd name="connsiteY13" fmla="*/ 856527 h 1979271"/>
                <a:gd name="connsiteX14" fmla="*/ 439838 w 717631"/>
                <a:gd name="connsiteY14" fmla="*/ 1018572 h 1979271"/>
                <a:gd name="connsiteX15" fmla="*/ 405114 w 717631"/>
                <a:gd name="connsiteY15" fmla="*/ 1111170 h 1979271"/>
                <a:gd name="connsiteX16" fmla="*/ 370390 w 717631"/>
                <a:gd name="connsiteY16" fmla="*/ 1296365 h 1979271"/>
                <a:gd name="connsiteX17" fmla="*/ 335666 w 717631"/>
                <a:gd name="connsiteY17" fmla="*/ 1551008 h 1979271"/>
                <a:gd name="connsiteX18" fmla="*/ 300942 w 717631"/>
                <a:gd name="connsiteY18" fmla="*/ 1736203 h 1979271"/>
                <a:gd name="connsiteX19" fmla="*/ 289368 w 717631"/>
                <a:gd name="connsiteY19" fmla="*/ 1851949 h 1979271"/>
                <a:gd name="connsiteX20" fmla="*/ 231494 w 717631"/>
                <a:gd name="connsiteY20" fmla="*/ 1944547 h 1979271"/>
                <a:gd name="connsiteX21" fmla="*/ 150471 w 717631"/>
                <a:gd name="connsiteY21" fmla="*/ 1979271 h 1979271"/>
                <a:gd name="connsiteX22" fmla="*/ 23150 w 717631"/>
                <a:gd name="connsiteY22" fmla="*/ 1898248 h 1979271"/>
                <a:gd name="connsiteX23" fmla="*/ 0 w 717631"/>
                <a:gd name="connsiteY23" fmla="*/ 1840375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631" h="1979271">
                  <a:moveTo>
                    <a:pt x="0" y="1840375"/>
                  </a:moveTo>
                  <a:lnTo>
                    <a:pt x="69449" y="1666754"/>
                  </a:lnTo>
                  <a:lnTo>
                    <a:pt x="104173" y="1388962"/>
                  </a:lnTo>
                  <a:lnTo>
                    <a:pt x="115747" y="1041722"/>
                  </a:lnTo>
                  <a:lnTo>
                    <a:pt x="34725" y="752354"/>
                  </a:lnTo>
                  <a:lnTo>
                    <a:pt x="0" y="659757"/>
                  </a:lnTo>
                  <a:lnTo>
                    <a:pt x="185195" y="0"/>
                  </a:lnTo>
                  <a:lnTo>
                    <a:pt x="358816" y="11575"/>
                  </a:lnTo>
                  <a:lnTo>
                    <a:pt x="219919" y="844952"/>
                  </a:lnTo>
                  <a:lnTo>
                    <a:pt x="347241" y="879676"/>
                  </a:lnTo>
                  <a:lnTo>
                    <a:pt x="567160" y="0"/>
                  </a:lnTo>
                  <a:lnTo>
                    <a:pt x="717631" y="23149"/>
                  </a:lnTo>
                  <a:lnTo>
                    <a:pt x="520861" y="856527"/>
                  </a:lnTo>
                  <a:lnTo>
                    <a:pt x="520861" y="856527"/>
                  </a:lnTo>
                  <a:lnTo>
                    <a:pt x="439838" y="1018572"/>
                  </a:lnTo>
                  <a:lnTo>
                    <a:pt x="405114" y="1111170"/>
                  </a:lnTo>
                  <a:lnTo>
                    <a:pt x="370390" y="1296365"/>
                  </a:lnTo>
                  <a:lnTo>
                    <a:pt x="335666" y="1551008"/>
                  </a:lnTo>
                  <a:lnTo>
                    <a:pt x="300942" y="1736203"/>
                  </a:lnTo>
                  <a:lnTo>
                    <a:pt x="289368" y="1851949"/>
                  </a:lnTo>
                  <a:lnTo>
                    <a:pt x="231494" y="1944547"/>
                  </a:lnTo>
                  <a:lnTo>
                    <a:pt x="150471" y="1979271"/>
                  </a:lnTo>
                  <a:lnTo>
                    <a:pt x="23150" y="1898248"/>
                  </a:lnTo>
                  <a:lnTo>
                    <a:pt x="0" y="1840375"/>
                  </a:lnTo>
                  <a:close/>
                </a:path>
              </a:pathLst>
            </a:cu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320850" y="3834045"/>
              <a:ext cx="1125448" cy="513396"/>
            </a:xfrm>
            <a:prstGeom prst="rect">
              <a:avLst/>
            </a:prstGeom>
          </p:spPr>
          <p:txBody>
            <a:bodyPr wrap="square" lIns="84207" tIns="42104" rIns="84207" bIns="42104">
              <a:spAutoFit/>
            </a:bodyPr>
            <a:lstStyle/>
            <a:p>
              <a:r>
                <a:rPr lang="en-CA" sz="1200" b="1" dirty="0">
                  <a:latin typeface="Arial" pitchFamily="34" charset="0"/>
                  <a:cs typeface="Arial" pitchFamily="34" charset="0"/>
                </a:rPr>
                <a:t>expression </a:t>
              </a:r>
            </a:p>
            <a:p>
              <a:r>
                <a:rPr lang="en-CA" sz="1200" b="1" dirty="0">
                  <a:latin typeface="Arial" pitchFamily="34" charset="0"/>
                  <a:cs typeface="Arial" pitchFamily="34" charset="0"/>
                </a:rPr>
                <a:t>of NKG2DL</a:t>
              </a:r>
              <a:endParaRPr lang="en-CA" sz="1200" b="1" dirty="0"/>
            </a:p>
          </p:txBody>
        </p:sp>
        <p:sp>
          <p:nvSpPr>
            <p:cNvPr id="147" name="Up Arrow 146"/>
            <p:cNvSpPr/>
            <p:nvPr/>
          </p:nvSpPr>
          <p:spPr>
            <a:xfrm>
              <a:off x="2176094" y="3901597"/>
              <a:ext cx="163611" cy="337500"/>
            </a:xfrm>
            <a:prstGeom prst="up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 sz="22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432559" y="4896199"/>
              <a:ext cx="1070946" cy="478620"/>
            </a:xfrm>
            <a:prstGeom prst="rect">
              <a:avLst/>
            </a:prstGeom>
          </p:spPr>
          <p:txBody>
            <a:bodyPr wrap="square" lIns="84207" tIns="42104" rIns="84207" bIns="42104">
              <a:spAutoFit/>
            </a:bodyPr>
            <a:lstStyle/>
            <a:p>
              <a:r>
                <a:rPr lang="en-CA" sz="1100" b="1" dirty="0">
                  <a:latin typeface="Arial" pitchFamily="34" charset="0"/>
                  <a:cs typeface="Arial" pitchFamily="34" charset="0"/>
                </a:rPr>
                <a:t>Expression</a:t>
              </a:r>
            </a:p>
            <a:p>
              <a:r>
                <a:rPr lang="en-CA" sz="1100" b="1" dirty="0">
                  <a:latin typeface="Arial" pitchFamily="34" charset="0"/>
                  <a:cs typeface="Arial" pitchFamily="34" charset="0"/>
                </a:rPr>
                <a:t>of NKG2D</a:t>
              </a:r>
              <a:endParaRPr lang="en-CA" sz="1100" b="1" dirty="0"/>
            </a:p>
          </p:txBody>
        </p:sp>
        <p:sp>
          <p:nvSpPr>
            <p:cNvPr id="149" name="Up Arrow 148"/>
            <p:cNvSpPr/>
            <p:nvPr/>
          </p:nvSpPr>
          <p:spPr>
            <a:xfrm>
              <a:off x="1287804" y="4963751"/>
              <a:ext cx="163611" cy="337500"/>
            </a:xfrm>
            <a:prstGeom prst="up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 sz="22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9" name="Explosion 1 168"/>
            <p:cNvSpPr/>
            <p:nvPr/>
          </p:nvSpPr>
          <p:spPr>
            <a:xfrm>
              <a:off x="1364877" y="2078850"/>
              <a:ext cx="523612" cy="472553"/>
            </a:xfrm>
            <a:prstGeom prst="irregularSeal1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170" name="Explosion 1 169"/>
            <p:cNvSpPr/>
            <p:nvPr/>
          </p:nvSpPr>
          <p:spPr>
            <a:xfrm>
              <a:off x="1495780" y="2956447"/>
              <a:ext cx="523612" cy="472553"/>
            </a:xfrm>
            <a:prstGeom prst="irregularSeal1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757587" y="3429000"/>
              <a:ext cx="488131" cy="639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2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28422" y="121133"/>
              <a:ext cx="1308884" cy="832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4" name="Picture 2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57418" y="593685"/>
              <a:ext cx="1308884" cy="832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0" name="Straight Arrow Connector 179"/>
            <p:cNvCxnSpPr>
              <a:cxnSpLocks/>
            </p:cNvCxnSpPr>
            <p:nvPr/>
          </p:nvCxnSpPr>
          <p:spPr>
            <a:xfrm>
              <a:off x="4637452" y="661192"/>
              <a:ext cx="850869" cy="202508"/>
            </a:xfrm>
            <a:prstGeom prst="straightConnector1">
              <a:avLst/>
            </a:prstGeom>
            <a:ln w="41275" cmpd="sng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Freeform 187"/>
            <p:cNvSpPr/>
            <p:nvPr/>
          </p:nvSpPr>
          <p:spPr>
            <a:xfrm>
              <a:off x="2305803" y="889804"/>
              <a:ext cx="1134492" cy="705332"/>
            </a:xfrm>
            <a:custGeom>
              <a:avLst/>
              <a:gdLst>
                <a:gd name="connsiteX0" fmla="*/ 1248138 w 1248138"/>
                <a:gd name="connsiteY0" fmla="*/ 0 h 752354"/>
                <a:gd name="connsiteX1" fmla="*/ 194841 w 1248138"/>
                <a:gd name="connsiteY1" fmla="*/ 347241 h 752354"/>
                <a:gd name="connsiteX2" fmla="*/ 79094 w 1248138"/>
                <a:gd name="connsiteY2" fmla="*/ 752354 h 75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138" h="752354">
                  <a:moveTo>
                    <a:pt x="1248138" y="0"/>
                  </a:moveTo>
                  <a:cubicBezTo>
                    <a:pt x="818910" y="110924"/>
                    <a:pt x="389682" y="221849"/>
                    <a:pt x="194841" y="347241"/>
                  </a:cubicBezTo>
                  <a:cubicBezTo>
                    <a:pt x="0" y="472633"/>
                    <a:pt x="39547" y="612493"/>
                    <a:pt x="79094" y="752354"/>
                  </a:cubicBezTo>
                </a:path>
              </a:pathLst>
            </a:cu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189" name="Explosion 1 188"/>
            <p:cNvSpPr/>
            <p:nvPr/>
          </p:nvSpPr>
          <p:spPr>
            <a:xfrm>
              <a:off x="2150295" y="1538790"/>
              <a:ext cx="523612" cy="472553"/>
            </a:xfrm>
            <a:prstGeom prst="irregularSeal1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pic>
          <p:nvPicPr>
            <p:cNvPr id="190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8791727">
              <a:off x="2588520" y="1599842"/>
              <a:ext cx="842367" cy="683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1" name="Freeform 190"/>
            <p:cNvSpPr/>
            <p:nvPr/>
          </p:nvSpPr>
          <p:spPr>
            <a:xfrm rot="3180000">
              <a:off x="3239665" y="1463788"/>
              <a:ext cx="236250" cy="392665"/>
            </a:xfrm>
            <a:custGeom>
              <a:avLst/>
              <a:gdLst>
                <a:gd name="connsiteX0" fmla="*/ 0 w 717631"/>
                <a:gd name="connsiteY0" fmla="*/ 1840375 h 1979271"/>
                <a:gd name="connsiteX1" fmla="*/ 69449 w 717631"/>
                <a:gd name="connsiteY1" fmla="*/ 1666754 h 1979271"/>
                <a:gd name="connsiteX2" fmla="*/ 104173 w 717631"/>
                <a:gd name="connsiteY2" fmla="*/ 1388962 h 1979271"/>
                <a:gd name="connsiteX3" fmla="*/ 115747 w 717631"/>
                <a:gd name="connsiteY3" fmla="*/ 1041722 h 1979271"/>
                <a:gd name="connsiteX4" fmla="*/ 34725 w 717631"/>
                <a:gd name="connsiteY4" fmla="*/ 752354 h 1979271"/>
                <a:gd name="connsiteX5" fmla="*/ 0 w 717631"/>
                <a:gd name="connsiteY5" fmla="*/ 659757 h 1979271"/>
                <a:gd name="connsiteX6" fmla="*/ 185195 w 717631"/>
                <a:gd name="connsiteY6" fmla="*/ 0 h 1979271"/>
                <a:gd name="connsiteX7" fmla="*/ 358816 w 717631"/>
                <a:gd name="connsiteY7" fmla="*/ 11575 h 1979271"/>
                <a:gd name="connsiteX8" fmla="*/ 219919 w 717631"/>
                <a:gd name="connsiteY8" fmla="*/ 844952 h 1979271"/>
                <a:gd name="connsiteX9" fmla="*/ 347241 w 717631"/>
                <a:gd name="connsiteY9" fmla="*/ 879676 h 1979271"/>
                <a:gd name="connsiteX10" fmla="*/ 567160 w 717631"/>
                <a:gd name="connsiteY10" fmla="*/ 0 h 1979271"/>
                <a:gd name="connsiteX11" fmla="*/ 717631 w 717631"/>
                <a:gd name="connsiteY11" fmla="*/ 23149 h 1979271"/>
                <a:gd name="connsiteX12" fmla="*/ 520861 w 717631"/>
                <a:gd name="connsiteY12" fmla="*/ 856527 h 1979271"/>
                <a:gd name="connsiteX13" fmla="*/ 520861 w 717631"/>
                <a:gd name="connsiteY13" fmla="*/ 856527 h 1979271"/>
                <a:gd name="connsiteX14" fmla="*/ 439838 w 717631"/>
                <a:gd name="connsiteY14" fmla="*/ 1018572 h 1979271"/>
                <a:gd name="connsiteX15" fmla="*/ 405114 w 717631"/>
                <a:gd name="connsiteY15" fmla="*/ 1111170 h 1979271"/>
                <a:gd name="connsiteX16" fmla="*/ 370390 w 717631"/>
                <a:gd name="connsiteY16" fmla="*/ 1296365 h 1979271"/>
                <a:gd name="connsiteX17" fmla="*/ 335666 w 717631"/>
                <a:gd name="connsiteY17" fmla="*/ 1551008 h 1979271"/>
                <a:gd name="connsiteX18" fmla="*/ 300942 w 717631"/>
                <a:gd name="connsiteY18" fmla="*/ 1736203 h 1979271"/>
                <a:gd name="connsiteX19" fmla="*/ 289368 w 717631"/>
                <a:gd name="connsiteY19" fmla="*/ 1851949 h 1979271"/>
                <a:gd name="connsiteX20" fmla="*/ 231494 w 717631"/>
                <a:gd name="connsiteY20" fmla="*/ 1944547 h 1979271"/>
                <a:gd name="connsiteX21" fmla="*/ 150471 w 717631"/>
                <a:gd name="connsiteY21" fmla="*/ 1979271 h 1979271"/>
                <a:gd name="connsiteX22" fmla="*/ 23150 w 717631"/>
                <a:gd name="connsiteY22" fmla="*/ 1898248 h 1979271"/>
                <a:gd name="connsiteX23" fmla="*/ 0 w 717631"/>
                <a:gd name="connsiteY23" fmla="*/ 1840375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631" h="1979271">
                  <a:moveTo>
                    <a:pt x="0" y="1840375"/>
                  </a:moveTo>
                  <a:lnTo>
                    <a:pt x="69449" y="1666754"/>
                  </a:lnTo>
                  <a:lnTo>
                    <a:pt x="104173" y="1388962"/>
                  </a:lnTo>
                  <a:lnTo>
                    <a:pt x="115747" y="1041722"/>
                  </a:lnTo>
                  <a:lnTo>
                    <a:pt x="34725" y="752354"/>
                  </a:lnTo>
                  <a:lnTo>
                    <a:pt x="0" y="659757"/>
                  </a:lnTo>
                  <a:lnTo>
                    <a:pt x="185195" y="0"/>
                  </a:lnTo>
                  <a:lnTo>
                    <a:pt x="358816" y="11575"/>
                  </a:lnTo>
                  <a:lnTo>
                    <a:pt x="219919" y="844952"/>
                  </a:lnTo>
                  <a:lnTo>
                    <a:pt x="347241" y="879676"/>
                  </a:lnTo>
                  <a:lnTo>
                    <a:pt x="567160" y="0"/>
                  </a:lnTo>
                  <a:lnTo>
                    <a:pt x="717631" y="23149"/>
                  </a:lnTo>
                  <a:lnTo>
                    <a:pt x="520861" y="856527"/>
                  </a:lnTo>
                  <a:lnTo>
                    <a:pt x="520861" y="856527"/>
                  </a:lnTo>
                  <a:lnTo>
                    <a:pt x="439838" y="1018572"/>
                  </a:lnTo>
                  <a:lnTo>
                    <a:pt x="405114" y="1111170"/>
                  </a:lnTo>
                  <a:lnTo>
                    <a:pt x="370390" y="1296365"/>
                  </a:lnTo>
                  <a:lnTo>
                    <a:pt x="335666" y="1551008"/>
                  </a:lnTo>
                  <a:lnTo>
                    <a:pt x="300942" y="1736203"/>
                  </a:lnTo>
                  <a:lnTo>
                    <a:pt x="289368" y="1851949"/>
                  </a:lnTo>
                  <a:lnTo>
                    <a:pt x="231494" y="1944547"/>
                  </a:lnTo>
                  <a:lnTo>
                    <a:pt x="150471" y="1979271"/>
                  </a:lnTo>
                  <a:lnTo>
                    <a:pt x="23150" y="1898248"/>
                  </a:lnTo>
                  <a:lnTo>
                    <a:pt x="0" y="1840375"/>
                  </a:lnTo>
                  <a:close/>
                </a:path>
              </a:pathLst>
            </a:custGeom>
            <a:solidFill>
              <a:srgbClr val="FF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193" name="Up Arrow 192"/>
            <p:cNvSpPr/>
            <p:nvPr/>
          </p:nvSpPr>
          <p:spPr>
            <a:xfrm>
              <a:off x="3159670" y="1088455"/>
              <a:ext cx="163611" cy="337500"/>
            </a:xfrm>
            <a:prstGeom prst="up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 sz="22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204" name="Straight Arrow Connector 203"/>
            <p:cNvCxnSpPr>
              <a:cxnSpLocks/>
            </p:cNvCxnSpPr>
            <p:nvPr/>
          </p:nvCxnSpPr>
          <p:spPr>
            <a:xfrm>
              <a:off x="5750127" y="1435982"/>
              <a:ext cx="327257" cy="1722988"/>
            </a:xfrm>
            <a:prstGeom prst="straightConnector1">
              <a:avLst/>
            </a:prstGeom>
            <a:ln w="41275" cmpd="sng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</p:cNvCxnSpPr>
            <p:nvPr/>
          </p:nvCxnSpPr>
          <p:spPr>
            <a:xfrm>
              <a:off x="3328422" y="3091462"/>
              <a:ext cx="2290802" cy="337538"/>
            </a:xfrm>
            <a:prstGeom prst="straightConnector1">
              <a:avLst/>
            </a:prstGeom>
            <a:ln w="41275" cmpd="sng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8" name="Picture 2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272418" y="5791763"/>
              <a:ext cx="1365034" cy="793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8" name="Explosion 1 217"/>
            <p:cNvSpPr/>
            <p:nvPr/>
          </p:nvSpPr>
          <p:spPr>
            <a:xfrm>
              <a:off x="1364877" y="2551402"/>
              <a:ext cx="523612" cy="472553"/>
            </a:xfrm>
            <a:prstGeom prst="irregularSeal1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pic>
          <p:nvPicPr>
            <p:cNvPr id="224" name="Picture 3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833806" y="2213865"/>
              <a:ext cx="719966" cy="680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8" name="Picture 41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637451" y="2348880"/>
              <a:ext cx="196333" cy="246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9" name="Picture 41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2700000">
              <a:off x="4634368" y="2622663"/>
              <a:ext cx="202500" cy="23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0" name="Picture 41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6560000">
              <a:off x="4468941" y="2477985"/>
              <a:ext cx="202500" cy="23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33" name="Explosion 1 232"/>
            <p:cNvSpPr/>
            <p:nvPr/>
          </p:nvSpPr>
          <p:spPr>
            <a:xfrm>
              <a:off x="3393873" y="2483895"/>
              <a:ext cx="523612" cy="472553"/>
            </a:xfrm>
            <a:prstGeom prst="irregularSeal1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236" name="Freeform 235"/>
            <p:cNvSpPr/>
            <p:nvPr/>
          </p:nvSpPr>
          <p:spPr>
            <a:xfrm>
              <a:off x="369982" y="3504960"/>
              <a:ext cx="2460108" cy="2342065"/>
            </a:xfrm>
            <a:custGeom>
              <a:avLst/>
              <a:gdLst>
                <a:gd name="connsiteX0" fmla="*/ 2706546 w 2706546"/>
                <a:gd name="connsiteY0" fmla="*/ 2002420 h 2498203"/>
                <a:gd name="connsiteX1" fmla="*/ 229564 w 2706546"/>
                <a:gd name="connsiteY1" fmla="*/ 2164466 h 2498203"/>
                <a:gd name="connsiteX2" fmla="*/ 1329159 w 2706546"/>
                <a:gd name="connsiteY2" fmla="*/ 0 h 249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6546" h="2498203">
                  <a:moveTo>
                    <a:pt x="2706546" y="2002420"/>
                  </a:moveTo>
                  <a:cubicBezTo>
                    <a:pt x="1582837" y="2250311"/>
                    <a:pt x="459128" y="2498203"/>
                    <a:pt x="229564" y="2164466"/>
                  </a:cubicBezTo>
                  <a:cubicBezTo>
                    <a:pt x="0" y="1830729"/>
                    <a:pt x="664579" y="915364"/>
                    <a:pt x="1329159" y="0"/>
                  </a:cubicBezTo>
                </a:path>
              </a:pathLst>
            </a:cu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239" name="Freeform 238"/>
            <p:cNvSpPr/>
            <p:nvPr/>
          </p:nvSpPr>
          <p:spPr>
            <a:xfrm rot="493509">
              <a:off x="-93242" y="3004451"/>
              <a:ext cx="3550064" cy="3130590"/>
            </a:xfrm>
            <a:custGeom>
              <a:avLst/>
              <a:gdLst>
                <a:gd name="connsiteX0" fmla="*/ 4354010 w 4354010"/>
                <a:gd name="connsiteY0" fmla="*/ 3159889 h 3339296"/>
                <a:gd name="connsiteX1" fmla="*/ 464916 w 4354010"/>
                <a:gd name="connsiteY1" fmla="*/ 2812648 h 3339296"/>
                <a:gd name="connsiteX2" fmla="*/ 1564511 w 4354010"/>
                <a:gd name="connsiteY2" fmla="*/ 0 h 333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4010" h="3339296">
                  <a:moveTo>
                    <a:pt x="4354010" y="3159889"/>
                  </a:moveTo>
                  <a:cubicBezTo>
                    <a:pt x="2641921" y="3249592"/>
                    <a:pt x="929832" y="3339296"/>
                    <a:pt x="464916" y="2812648"/>
                  </a:cubicBezTo>
                  <a:cubicBezTo>
                    <a:pt x="0" y="2286000"/>
                    <a:pt x="782255" y="1143000"/>
                    <a:pt x="1564511" y="0"/>
                  </a:cubicBezTo>
                </a:path>
              </a:pathLst>
            </a:cu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243" name="Freeform 242"/>
            <p:cNvSpPr/>
            <p:nvPr/>
          </p:nvSpPr>
          <p:spPr>
            <a:xfrm rot="316041">
              <a:off x="3692794" y="824061"/>
              <a:ext cx="1251972" cy="792143"/>
            </a:xfrm>
            <a:custGeom>
              <a:avLst/>
              <a:gdLst>
                <a:gd name="connsiteX0" fmla="*/ 0 w 1377387"/>
                <a:gd name="connsiteY0" fmla="*/ 844952 h 844952"/>
                <a:gd name="connsiteX1" fmla="*/ 1296364 w 1377387"/>
                <a:gd name="connsiteY1" fmla="*/ 335666 h 844952"/>
                <a:gd name="connsiteX2" fmla="*/ 1377387 w 1377387"/>
                <a:gd name="connsiteY2" fmla="*/ 0 h 84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7387" h="844952">
                  <a:moveTo>
                    <a:pt x="0" y="844952"/>
                  </a:moveTo>
                  <a:lnTo>
                    <a:pt x="1296364" y="335666"/>
                  </a:lnTo>
                  <a:lnTo>
                    <a:pt x="1377387" y="0"/>
                  </a:lnTo>
                </a:path>
              </a:pathLst>
            </a:custGeom>
            <a:ln w="412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cxnSp>
          <p:nvCxnSpPr>
            <p:cNvPr id="244" name="Straight Arrow Connector 243"/>
            <p:cNvCxnSpPr>
              <a:cxnSpLocks/>
            </p:cNvCxnSpPr>
            <p:nvPr/>
          </p:nvCxnSpPr>
          <p:spPr>
            <a:xfrm>
              <a:off x="5488321" y="2821433"/>
              <a:ext cx="392709" cy="405045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cxnSpLocks/>
            </p:cNvCxnSpPr>
            <p:nvPr/>
          </p:nvCxnSpPr>
          <p:spPr>
            <a:xfrm flipV="1">
              <a:off x="5357418" y="2686418"/>
              <a:ext cx="261806" cy="270030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253"/>
            <p:cNvSpPr/>
            <p:nvPr/>
          </p:nvSpPr>
          <p:spPr>
            <a:xfrm rot="948603">
              <a:off x="3945959" y="2699740"/>
              <a:ext cx="616187" cy="303835"/>
            </a:xfrm>
            <a:custGeom>
              <a:avLst/>
              <a:gdLst>
                <a:gd name="connsiteX0" fmla="*/ 486137 w 520861"/>
                <a:gd name="connsiteY0" fmla="*/ 0 h 324091"/>
                <a:gd name="connsiteX1" fmla="*/ 439838 w 520861"/>
                <a:gd name="connsiteY1" fmla="*/ 277792 h 324091"/>
                <a:gd name="connsiteX2" fmla="*/ 0 w 520861"/>
                <a:gd name="connsiteY2" fmla="*/ 277792 h 3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861" h="324091">
                  <a:moveTo>
                    <a:pt x="486137" y="0"/>
                  </a:moveTo>
                  <a:cubicBezTo>
                    <a:pt x="503499" y="115746"/>
                    <a:pt x="520861" y="231493"/>
                    <a:pt x="439838" y="277792"/>
                  </a:cubicBezTo>
                  <a:cubicBezTo>
                    <a:pt x="358815" y="324091"/>
                    <a:pt x="179407" y="300941"/>
                    <a:pt x="0" y="277792"/>
                  </a:cubicBezTo>
                </a:path>
              </a:pathLst>
            </a:cu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pic>
          <p:nvPicPr>
            <p:cNvPr id="256" name="Picture 2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08287" y="5724255"/>
              <a:ext cx="1038927" cy="913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7" name="Picture 3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17317" y="323655"/>
              <a:ext cx="1489129" cy="1535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0" name="Freeform 259"/>
            <p:cNvSpPr/>
            <p:nvPr/>
          </p:nvSpPr>
          <p:spPr>
            <a:xfrm rot="230610">
              <a:off x="3345422" y="1498669"/>
              <a:ext cx="3124671" cy="405113"/>
            </a:xfrm>
            <a:custGeom>
              <a:avLst/>
              <a:gdLst>
                <a:gd name="connsiteX0" fmla="*/ 0 w 3437681"/>
                <a:gd name="connsiteY0" fmla="*/ 432121 h 432121"/>
                <a:gd name="connsiteX1" fmla="*/ 1944547 w 3437681"/>
                <a:gd name="connsiteY1" fmla="*/ 3858 h 432121"/>
                <a:gd name="connsiteX2" fmla="*/ 3437681 w 3437681"/>
                <a:gd name="connsiteY2" fmla="*/ 408972 h 43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7681" h="432121">
                  <a:moveTo>
                    <a:pt x="0" y="432121"/>
                  </a:moveTo>
                  <a:cubicBezTo>
                    <a:pt x="685800" y="219918"/>
                    <a:pt x="1371600" y="7716"/>
                    <a:pt x="1944547" y="3858"/>
                  </a:cubicBezTo>
                  <a:cubicBezTo>
                    <a:pt x="2517494" y="0"/>
                    <a:pt x="2977587" y="204486"/>
                    <a:pt x="3437681" y="408972"/>
                  </a:cubicBezTo>
                </a:path>
              </a:pathLst>
            </a:custGeom>
            <a:ln w="41275">
              <a:solidFill>
                <a:srgbClr val="7030A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262" name="Oval 261"/>
            <p:cNvSpPr/>
            <p:nvPr/>
          </p:nvSpPr>
          <p:spPr>
            <a:xfrm>
              <a:off x="6339190" y="2011343"/>
              <a:ext cx="893199" cy="40504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84207" tIns="42104" rIns="84207" bIns="42104" rtlCol="0" anchor="ctr"/>
            <a:lstStyle/>
            <a:p>
              <a:pPr algn="ctr"/>
              <a:r>
                <a:rPr lang="en-CA" b="1" dirty="0">
                  <a:latin typeface="Arial" pitchFamily="34" charset="0"/>
                  <a:ea typeface="Tahoma" pitchFamily="34" charset="0"/>
                  <a:cs typeface="Arial" pitchFamily="34" charset="0"/>
                </a:rPr>
                <a:t>DAMPs</a:t>
              </a:r>
              <a:endParaRPr lang="en-CA" b="1" dirty="0"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cxnSp>
          <p:nvCxnSpPr>
            <p:cNvPr id="263" name="Straight Arrow Connector 262"/>
            <p:cNvCxnSpPr>
              <a:cxnSpLocks/>
            </p:cNvCxnSpPr>
            <p:nvPr/>
          </p:nvCxnSpPr>
          <p:spPr>
            <a:xfrm flipV="1">
              <a:off x="7190060" y="1471282"/>
              <a:ext cx="589063" cy="472553"/>
            </a:xfrm>
            <a:prstGeom prst="straightConnector1">
              <a:avLst/>
            </a:prstGeom>
            <a:ln w="41275" cmpd="sng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Up Arrow 265"/>
            <p:cNvSpPr/>
            <p:nvPr/>
          </p:nvSpPr>
          <p:spPr>
            <a:xfrm>
              <a:off x="7255511" y="1943835"/>
              <a:ext cx="261806" cy="472553"/>
            </a:xfrm>
            <a:prstGeom prst="up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 sz="22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67" name="Freeform 266"/>
            <p:cNvSpPr/>
            <p:nvPr/>
          </p:nvSpPr>
          <p:spPr>
            <a:xfrm>
              <a:off x="6670174" y="1768756"/>
              <a:ext cx="1525513" cy="1605988"/>
            </a:xfrm>
            <a:custGeom>
              <a:avLst/>
              <a:gdLst>
                <a:gd name="connsiteX0" fmla="*/ 0 w 1678329"/>
                <a:gd name="connsiteY0" fmla="*/ 1713054 h 1713054"/>
                <a:gd name="connsiteX1" fmla="*/ 1655180 w 1678329"/>
                <a:gd name="connsiteY1" fmla="*/ 497712 h 1713054"/>
                <a:gd name="connsiteX2" fmla="*/ 1678329 w 1678329"/>
                <a:gd name="connsiteY2" fmla="*/ 0 h 171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329" h="1713054">
                  <a:moveTo>
                    <a:pt x="0" y="1713054"/>
                  </a:moveTo>
                  <a:lnTo>
                    <a:pt x="1655180" y="497712"/>
                  </a:lnTo>
                  <a:lnTo>
                    <a:pt x="1678329" y="0"/>
                  </a:lnTo>
                </a:path>
              </a:pathLst>
            </a:custGeom>
            <a:ln w="412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cxnSp>
          <p:nvCxnSpPr>
            <p:cNvPr id="268" name="Straight Arrow Connector 267"/>
            <p:cNvCxnSpPr>
              <a:cxnSpLocks/>
            </p:cNvCxnSpPr>
            <p:nvPr/>
          </p:nvCxnSpPr>
          <p:spPr>
            <a:xfrm>
              <a:off x="8040929" y="1755000"/>
              <a:ext cx="327257" cy="0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Oval 269"/>
            <p:cNvSpPr/>
            <p:nvPr/>
          </p:nvSpPr>
          <p:spPr>
            <a:xfrm>
              <a:off x="5357418" y="5184195"/>
              <a:ext cx="589063" cy="405045"/>
            </a:xfrm>
            <a:prstGeom prst="ellipse">
              <a:avLst/>
            </a:prstGeom>
            <a:solidFill>
              <a:srgbClr val="33CCFF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84207" tIns="42104" rIns="84207" bIns="42104" rtlCol="0" anchor="ctr"/>
            <a:lstStyle/>
            <a:p>
              <a:pPr algn="ctr"/>
              <a:r>
                <a:rPr lang="en-CA" b="1" dirty="0">
                  <a:latin typeface="Arial" pitchFamily="34" charset="0"/>
                  <a:ea typeface="Tahoma" pitchFamily="34" charset="0"/>
                  <a:cs typeface="Arial" pitchFamily="34" charset="0"/>
                </a:rPr>
                <a:t>IL-10</a:t>
              </a:r>
              <a:endParaRPr lang="en-CA" b="1" dirty="0"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sp>
          <p:nvSpPr>
            <p:cNvPr id="271" name="Oval 270"/>
            <p:cNvSpPr/>
            <p:nvPr/>
          </p:nvSpPr>
          <p:spPr>
            <a:xfrm>
              <a:off x="4964709" y="5589240"/>
              <a:ext cx="719966" cy="40504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84207" tIns="42104" rIns="84207" bIns="42104" rtlCol="0" anchor="ctr"/>
            <a:lstStyle/>
            <a:p>
              <a:pPr algn="ctr"/>
              <a:r>
                <a:rPr lang="en-CA" b="1" dirty="0">
                  <a:latin typeface="Arial" pitchFamily="34" charset="0"/>
                  <a:ea typeface="Tahoma" pitchFamily="34" charset="0"/>
                  <a:cs typeface="Arial" pitchFamily="34" charset="0"/>
                </a:rPr>
                <a:t>TGF-</a:t>
              </a:r>
              <a:r>
                <a:rPr lang="el-GR" b="1" dirty="0">
                  <a:latin typeface="Arial" pitchFamily="34" charset="0"/>
                  <a:ea typeface="Tahoma" pitchFamily="34" charset="0"/>
                  <a:cs typeface="Arial" pitchFamily="34" charset="0"/>
                </a:rPr>
                <a:t>β</a:t>
              </a:r>
              <a:endParaRPr lang="en-CA" b="1" dirty="0"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sp>
          <p:nvSpPr>
            <p:cNvPr id="275" name="Oval 274"/>
            <p:cNvSpPr/>
            <p:nvPr/>
          </p:nvSpPr>
          <p:spPr>
            <a:xfrm>
              <a:off x="6404642" y="4171583"/>
              <a:ext cx="589063" cy="405045"/>
            </a:xfrm>
            <a:prstGeom prst="ellipse">
              <a:avLst/>
            </a:prstGeom>
            <a:solidFill>
              <a:srgbClr val="33CCFF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84207" tIns="42104" rIns="84207" bIns="42104" rtlCol="0" anchor="ctr"/>
            <a:lstStyle/>
            <a:p>
              <a:pPr algn="ctr"/>
              <a:r>
                <a:rPr lang="en-CA" b="1" dirty="0">
                  <a:latin typeface="Arial" pitchFamily="34" charset="0"/>
                  <a:ea typeface="Tahoma" pitchFamily="34" charset="0"/>
                  <a:cs typeface="Arial" pitchFamily="34" charset="0"/>
                </a:rPr>
                <a:t>IL-6</a:t>
              </a:r>
              <a:endParaRPr lang="en-CA" b="1" dirty="0"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sp>
          <p:nvSpPr>
            <p:cNvPr id="276" name="Oval 275"/>
            <p:cNvSpPr/>
            <p:nvPr/>
          </p:nvSpPr>
          <p:spPr>
            <a:xfrm>
              <a:off x="6339190" y="4576628"/>
              <a:ext cx="719966" cy="40504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84207" tIns="42104" rIns="84207" bIns="42104" rtlCol="0" anchor="ctr"/>
            <a:lstStyle/>
            <a:p>
              <a:pPr algn="ctr"/>
              <a:r>
                <a:rPr lang="en-CA" sz="1300" b="1" dirty="0">
                  <a:latin typeface="Arial" pitchFamily="34" charset="0"/>
                  <a:ea typeface="Tahoma" pitchFamily="34" charset="0"/>
                  <a:cs typeface="Arial" pitchFamily="34" charset="0"/>
                </a:rPr>
                <a:t>HMGB1</a:t>
              </a:r>
              <a:endParaRPr lang="en-CA" sz="1300" b="1" dirty="0"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cxnSp>
          <p:nvCxnSpPr>
            <p:cNvPr id="278" name="Straight Arrow Connector 277"/>
            <p:cNvCxnSpPr>
              <a:cxnSpLocks/>
            </p:cNvCxnSpPr>
            <p:nvPr/>
          </p:nvCxnSpPr>
          <p:spPr>
            <a:xfrm flipH="1">
              <a:off x="3767707" y="3766538"/>
              <a:ext cx="1720614" cy="980330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cxnSpLocks/>
            </p:cNvCxnSpPr>
            <p:nvPr/>
          </p:nvCxnSpPr>
          <p:spPr>
            <a:xfrm rot="240000">
              <a:off x="3655679" y="4576627"/>
              <a:ext cx="196354" cy="337538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Freeform 286"/>
            <p:cNvSpPr/>
            <p:nvPr/>
          </p:nvSpPr>
          <p:spPr>
            <a:xfrm>
              <a:off x="2809048" y="3580919"/>
              <a:ext cx="2261967" cy="1888120"/>
            </a:xfrm>
            <a:custGeom>
              <a:avLst/>
              <a:gdLst>
                <a:gd name="connsiteX0" fmla="*/ 0 w 2488556"/>
                <a:gd name="connsiteY0" fmla="*/ 0 h 2013995"/>
                <a:gd name="connsiteX1" fmla="*/ 1562582 w 2488556"/>
                <a:gd name="connsiteY1" fmla="*/ 682906 h 2013995"/>
                <a:gd name="connsiteX2" fmla="*/ 2488556 w 2488556"/>
                <a:gd name="connsiteY2" fmla="*/ 2013995 h 201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8556" h="2013995">
                  <a:moveTo>
                    <a:pt x="0" y="0"/>
                  </a:moveTo>
                  <a:cubicBezTo>
                    <a:pt x="573911" y="173620"/>
                    <a:pt x="1147823" y="347240"/>
                    <a:pt x="1562582" y="682906"/>
                  </a:cubicBezTo>
                  <a:cubicBezTo>
                    <a:pt x="1977341" y="1018572"/>
                    <a:pt x="2232948" y="1516283"/>
                    <a:pt x="2488556" y="2013995"/>
                  </a:cubicBezTo>
                </a:path>
              </a:pathLst>
            </a:custGeom>
            <a:ln w="41275">
              <a:solidFill>
                <a:srgbClr val="7030A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289" name="Freeform 288"/>
            <p:cNvSpPr/>
            <p:nvPr/>
          </p:nvSpPr>
          <p:spPr>
            <a:xfrm>
              <a:off x="2840611" y="3418149"/>
              <a:ext cx="2647710" cy="1698539"/>
            </a:xfrm>
            <a:custGeom>
              <a:avLst/>
              <a:gdLst>
                <a:gd name="connsiteX0" fmla="*/ 0 w 2870521"/>
                <a:gd name="connsiteY0" fmla="*/ 0 h 1643605"/>
                <a:gd name="connsiteX1" fmla="*/ 1608881 w 2870521"/>
                <a:gd name="connsiteY1" fmla="*/ 578734 h 1643605"/>
                <a:gd name="connsiteX2" fmla="*/ 2870521 w 2870521"/>
                <a:gd name="connsiteY2" fmla="*/ 1643605 h 164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0521" h="1643605">
                  <a:moveTo>
                    <a:pt x="0" y="0"/>
                  </a:moveTo>
                  <a:cubicBezTo>
                    <a:pt x="565230" y="152400"/>
                    <a:pt x="1130461" y="304800"/>
                    <a:pt x="1608881" y="578734"/>
                  </a:cubicBezTo>
                  <a:cubicBezTo>
                    <a:pt x="2087301" y="852668"/>
                    <a:pt x="2478911" y="1248136"/>
                    <a:pt x="2870521" y="1643605"/>
                  </a:cubicBezTo>
                </a:path>
              </a:pathLst>
            </a:custGeom>
            <a:ln w="41275">
              <a:solidFill>
                <a:srgbClr val="7030A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291" name="Freeform 290"/>
            <p:cNvSpPr/>
            <p:nvPr/>
          </p:nvSpPr>
          <p:spPr>
            <a:xfrm>
              <a:off x="2809048" y="3277082"/>
              <a:ext cx="3530142" cy="1204491"/>
            </a:xfrm>
            <a:custGeom>
              <a:avLst/>
              <a:gdLst>
                <a:gd name="connsiteX0" fmla="*/ 0 w 3703898"/>
                <a:gd name="connsiteY0" fmla="*/ 0 h 1284790"/>
                <a:gd name="connsiteX1" fmla="*/ 1932972 w 3703898"/>
                <a:gd name="connsiteY1" fmla="*/ 393540 h 1284790"/>
                <a:gd name="connsiteX2" fmla="*/ 3703898 w 3703898"/>
                <a:gd name="connsiteY2" fmla="*/ 1284790 h 12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3898" h="1284790">
                  <a:moveTo>
                    <a:pt x="0" y="0"/>
                  </a:moveTo>
                  <a:cubicBezTo>
                    <a:pt x="657828" y="89704"/>
                    <a:pt x="1315656" y="179408"/>
                    <a:pt x="1932972" y="393540"/>
                  </a:cubicBezTo>
                  <a:cubicBezTo>
                    <a:pt x="2550288" y="607672"/>
                    <a:pt x="3127093" y="946231"/>
                    <a:pt x="3703898" y="1284790"/>
                  </a:cubicBezTo>
                </a:path>
              </a:pathLst>
            </a:custGeom>
            <a:ln w="41275">
              <a:solidFill>
                <a:srgbClr val="7030A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cxnSp>
          <p:nvCxnSpPr>
            <p:cNvPr id="292" name="Straight Arrow Connector 291"/>
            <p:cNvCxnSpPr>
              <a:cxnSpLocks/>
            </p:cNvCxnSpPr>
            <p:nvPr/>
          </p:nvCxnSpPr>
          <p:spPr>
            <a:xfrm>
              <a:off x="6731899" y="5049180"/>
              <a:ext cx="0" cy="675000"/>
            </a:xfrm>
            <a:prstGeom prst="straightConnector1">
              <a:avLst/>
            </a:prstGeom>
            <a:ln w="41275" cmpd="sng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Freeform 293"/>
            <p:cNvSpPr/>
            <p:nvPr/>
          </p:nvSpPr>
          <p:spPr>
            <a:xfrm>
              <a:off x="4506548" y="6466838"/>
              <a:ext cx="1872699" cy="198939"/>
            </a:xfrm>
            <a:custGeom>
              <a:avLst/>
              <a:gdLst>
                <a:gd name="connsiteX0" fmla="*/ 2060294 w 2060294"/>
                <a:gd name="connsiteY0" fmla="*/ 0 h 212202"/>
                <a:gd name="connsiteX1" fmla="*/ 1088021 w 2060294"/>
                <a:gd name="connsiteY1" fmla="*/ 208344 h 212202"/>
                <a:gd name="connsiteX2" fmla="*/ 0 w 2060294"/>
                <a:gd name="connsiteY2" fmla="*/ 23149 h 21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294" h="212202">
                  <a:moveTo>
                    <a:pt x="2060294" y="0"/>
                  </a:moveTo>
                  <a:cubicBezTo>
                    <a:pt x="1745848" y="102243"/>
                    <a:pt x="1431403" y="204486"/>
                    <a:pt x="1088021" y="208344"/>
                  </a:cubicBezTo>
                  <a:cubicBezTo>
                    <a:pt x="744639" y="212202"/>
                    <a:pt x="372319" y="117675"/>
                    <a:pt x="0" y="23149"/>
                  </a:cubicBezTo>
                </a:path>
              </a:pathLst>
            </a:custGeom>
            <a:ln w="412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cxnSp>
          <p:nvCxnSpPr>
            <p:cNvPr id="295" name="Straight Arrow Connector 294"/>
            <p:cNvCxnSpPr>
              <a:cxnSpLocks/>
            </p:cNvCxnSpPr>
            <p:nvPr/>
          </p:nvCxnSpPr>
          <p:spPr>
            <a:xfrm rot="20880000" flipH="1">
              <a:off x="4417485" y="6345000"/>
              <a:ext cx="196354" cy="303750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Freeform 304"/>
            <p:cNvSpPr/>
            <p:nvPr/>
          </p:nvSpPr>
          <p:spPr>
            <a:xfrm>
              <a:off x="4660705" y="6011602"/>
              <a:ext cx="757496" cy="215216"/>
            </a:xfrm>
            <a:custGeom>
              <a:avLst/>
              <a:gdLst>
                <a:gd name="connsiteX0" fmla="*/ 763929 w 833377"/>
                <a:gd name="connsiteY0" fmla="*/ 0 h 229564"/>
                <a:gd name="connsiteX1" fmla="*/ 706056 w 833377"/>
                <a:gd name="connsiteY1" fmla="*/ 208344 h 229564"/>
                <a:gd name="connsiteX2" fmla="*/ 0 w 833377"/>
                <a:gd name="connsiteY2" fmla="*/ 127321 h 22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3377" h="229564">
                  <a:moveTo>
                    <a:pt x="763929" y="0"/>
                  </a:moveTo>
                  <a:cubicBezTo>
                    <a:pt x="798653" y="93562"/>
                    <a:pt x="833377" y="187124"/>
                    <a:pt x="706056" y="208344"/>
                  </a:cubicBezTo>
                  <a:cubicBezTo>
                    <a:pt x="578735" y="229564"/>
                    <a:pt x="289367" y="178442"/>
                    <a:pt x="0" y="127321"/>
                  </a:cubicBezTo>
                </a:path>
              </a:pathLst>
            </a:custGeom>
            <a:ln w="412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cxnSp>
          <p:nvCxnSpPr>
            <p:cNvPr id="306" name="Straight Arrow Connector 305"/>
            <p:cNvCxnSpPr>
              <a:cxnSpLocks/>
            </p:cNvCxnSpPr>
            <p:nvPr/>
          </p:nvCxnSpPr>
          <p:spPr>
            <a:xfrm flipH="1">
              <a:off x="4637452" y="5973750"/>
              <a:ext cx="61160" cy="337537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Freeform 308"/>
            <p:cNvSpPr/>
            <p:nvPr/>
          </p:nvSpPr>
          <p:spPr>
            <a:xfrm>
              <a:off x="4103104" y="3895605"/>
              <a:ext cx="1620200" cy="1828651"/>
            </a:xfrm>
            <a:custGeom>
              <a:avLst/>
              <a:gdLst>
                <a:gd name="connsiteX0" fmla="*/ 1782501 w 1782501"/>
                <a:gd name="connsiteY0" fmla="*/ 0 h 1840375"/>
                <a:gd name="connsiteX1" fmla="*/ 0 w 1782501"/>
                <a:gd name="connsiteY1" fmla="*/ 1354238 h 1840375"/>
                <a:gd name="connsiteX2" fmla="*/ 0 w 1782501"/>
                <a:gd name="connsiteY2" fmla="*/ 1840375 h 184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2501" h="1840375">
                  <a:moveTo>
                    <a:pt x="1782501" y="0"/>
                  </a:moveTo>
                  <a:lnTo>
                    <a:pt x="0" y="1354238"/>
                  </a:lnTo>
                  <a:lnTo>
                    <a:pt x="0" y="1840375"/>
                  </a:lnTo>
                </a:path>
              </a:pathLst>
            </a:custGeom>
            <a:ln w="412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cxnSp>
          <p:nvCxnSpPr>
            <p:cNvPr id="310" name="Straight Arrow Connector 309"/>
            <p:cNvCxnSpPr>
              <a:cxnSpLocks/>
            </p:cNvCxnSpPr>
            <p:nvPr/>
          </p:nvCxnSpPr>
          <p:spPr>
            <a:xfrm>
              <a:off x="3917485" y="5724255"/>
              <a:ext cx="392665" cy="0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Up Arrow 311"/>
            <p:cNvSpPr/>
            <p:nvPr/>
          </p:nvSpPr>
          <p:spPr>
            <a:xfrm flipV="1">
              <a:off x="6731899" y="3429000"/>
              <a:ext cx="261806" cy="472553"/>
            </a:xfrm>
            <a:prstGeom prst="up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 sz="22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13" name="Up Arrow 312"/>
            <p:cNvSpPr/>
            <p:nvPr/>
          </p:nvSpPr>
          <p:spPr>
            <a:xfrm flipV="1">
              <a:off x="7255511" y="5994285"/>
              <a:ext cx="261806" cy="472553"/>
            </a:xfrm>
            <a:prstGeom prst="up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 sz="22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3338141" y="1575242"/>
              <a:ext cx="4702788" cy="2146742"/>
            </a:xfrm>
            <a:custGeom>
              <a:avLst/>
              <a:gdLst>
                <a:gd name="connsiteX0" fmla="*/ 0 w 5173883"/>
                <a:gd name="connsiteY0" fmla="*/ 356886 h 2289858"/>
                <a:gd name="connsiteX1" fmla="*/ 2141316 w 5173883"/>
                <a:gd name="connsiteY1" fmla="*/ 322162 h 2289858"/>
                <a:gd name="connsiteX2" fmla="*/ 5173883 w 5173883"/>
                <a:gd name="connsiteY2" fmla="*/ 2289858 h 228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3883" h="2289858">
                  <a:moveTo>
                    <a:pt x="0" y="356886"/>
                  </a:moveTo>
                  <a:cubicBezTo>
                    <a:pt x="639501" y="178443"/>
                    <a:pt x="1279002" y="0"/>
                    <a:pt x="2141316" y="322162"/>
                  </a:cubicBezTo>
                  <a:cubicBezTo>
                    <a:pt x="3003630" y="644324"/>
                    <a:pt x="4088756" y="1467091"/>
                    <a:pt x="5173883" y="2289858"/>
                  </a:cubicBezTo>
                </a:path>
              </a:pathLst>
            </a:custGeom>
            <a:ln w="41275">
              <a:solidFill>
                <a:srgbClr val="7030A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15" name="Oval 314"/>
            <p:cNvSpPr/>
            <p:nvPr/>
          </p:nvSpPr>
          <p:spPr>
            <a:xfrm>
              <a:off x="8040929" y="3631523"/>
              <a:ext cx="719966" cy="405045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84207" tIns="42104" rIns="84207" bIns="42104" rtlCol="0" anchor="ctr"/>
            <a:lstStyle/>
            <a:p>
              <a:pPr algn="ctr"/>
              <a:r>
                <a:rPr lang="en-CA" b="1" dirty="0">
                  <a:latin typeface="Arial" pitchFamily="34" charset="0"/>
                  <a:ea typeface="Tahoma" pitchFamily="34" charset="0"/>
                  <a:cs typeface="Arial" pitchFamily="34" charset="0"/>
                </a:rPr>
                <a:t>VEGF</a:t>
              </a:r>
              <a:endParaRPr lang="en-CA" b="1" dirty="0"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cxnSp>
          <p:nvCxnSpPr>
            <p:cNvPr id="316" name="Straight Arrow Connector 315"/>
            <p:cNvCxnSpPr>
              <a:cxnSpLocks/>
            </p:cNvCxnSpPr>
            <p:nvPr/>
          </p:nvCxnSpPr>
          <p:spPr>
            <a:xfrm>
              <a:off x="8424034" y="4171582"/>
              <a:ext cx="9604" cy="472553"/>
            </a:xfrm>
            <a:prstGeom prst="straightConnector1">
              <a:avLst/>
            </a:prstGeom>
            <a:ln w="41275" cmpd="sng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Rectangle 317"/>
            <p:cNvSpPr/>
            <p:nvPr/>
          </p:nvSpPr>
          <p:spPr>
            <a:xfrm>
              <a:off x="7546192" y="4731786"/>
              <a:ext cx="1654439" cy="315863"/>
            </a:xfrm>
            <a:prstGeom prst="rect">
              <a:avLst/>
            </a:prstGeom>
          </p:spPr>
          <p:txBody>
            <a:bodyPr wrap="square" lIns="84207" tIns="42104" rIns="84207" bIns="42104">
              <a:spAutoFit/>
            </a:bodyPr>
            <a:lstStyle/>
            <a:p>
              <a:r>
                <a:rPr lang="en-CA" sz="1500" b="1" dirty="0">
                  <a:latin typeface="Arial" pitchFamily="34" charset="0"/>
                  <a:cs typeface="Arial" pitchFamily="34" charset="0"/>
                </a:rPr>
                <a:t>ANGIOGENESIS</a:t>
              </a:r>
              <a:endParaRPr lang="en-CA" sz="1500" dirty="0"/>
            </a:p>
          </p:txBody>
        </p:sp>
        <p:sp>
          <p:nvSpPr>
            <p:cNvPr id="319" name="Up Arrow 318"/>
            <p:cNvSpPr/>
            <p:nvPr/>
          </p:nvSpPr>
          <p:spPr>
            <a:xfrm flipV="1">
              <a:off x="7320962" y="4711642"/>
              <a:ext cx="261806" cy="472553"/>
            </a:xfrm>
            <a:prstGeom prst="up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 sz="22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pic>
          <p:nvPicPr>
            <p:cNvPr id="31756" name="Picture 1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530037" y="3172501"/>
              <a:ext cx="1170236" cy="800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1" name="Multiply 320"/>
            <p:cNvSpPr/>
            <p:nvPr/>
          </p:nvSpPr>
          <p:spPr>
            <a:xfrm>
              <a:off x="1495780" y="1336268"/>
              <a:ext cx="458109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22" name="Multiply 321"/>
            <p:cNvSpPr/>
            <p:nvPr/>
          </p:nvSpPr>
          <p:spPr>
            <a:xfrm>
              <a:off x="1299426" y="593685"/>
              <a:ext cx="458109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23" name="Multiply 322"/>
            <p:cNvSpPr/>
            <p:nvPr/>
          </p:nvSpPr>
          <p:spPr>
            <a:xfrm>
              <a:off x="4310194" y="998730"/>
              <a:ext cx="458109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24" name="Multiply 323"/>
            <p:cNvSpPr/>
            <p:nvPr/>
          </p:nvSpPr>
          <p:spPr>
            <a:xfrm>
              <a:off x="4768355" y="458670"/>
              <a:ext cx="458160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27" name="Multiply 326"/>
            <p:cNvSpPr/>
            <p:nvPr/>
          </p:nvSpPr>
          <p:spPr>
            <a:xfrm>
              <a:off x="5750127" y="2416388"/>
              <a:ext cx="458160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29" name="Multiply 328"/>
            <p:cNvSpPr/>
            <p:nvPr/>
          </p:nvSpPr>
          <p:spPr>
            <a:xfrm>
              <a:off x="3893931" y="5251755"/>
              <a:ext cx="392665" cy="4050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31" name="Multiply 330"/>
            <p:cNvSpPr/>
            <p:nvPr/>
          </p:nvSpPr>
          <p:spPr>
            <a:xfrm>
              <a:off x="4833806" y="5994285"/>
              <a:ext cx="458160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32" name="Multiply 331"/>
            <p:cNvSpPr/>
            <p:nvPr/>
          </p:nvSpPr>
          <p:spPr>
            <a:xfrm>
              <a:off x="5030161" y="6385500"/>
              <a:ext cx="458160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33" name="Multiply 332"/>
            <p:cNvSpPr/>
            <p:nvPr/>
          </p:nvSpPr>
          <p:spPr>
            <a:xfrm>
              <a:off x="6495338" y="5049180"/>
              <a:ext cx="458160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34" name="Multiply 333"/>
            <p:cNvSpPr/>
            <p:nvPr/>
          </p:nvSpPr>
          <p:spPr>
            <a:xfrm rot="19380000">
              <a:off x="5488290" y="2821502"/>
              <a:ext cx="327221" cy="337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35" name="Multiply 334"/>
            <p:cNvSpPr/>
            <p:nvPr/>
          </p:nvSpPr>
          <p:spPr>
            <a:xfrm>
              <a:off x="7951472" y="1788750"/>
              <a:ext cx="458160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37" name="Multiply 336"/>
            <p:cNvSpPr/>
            <p:nvPr/>
          </p:nvSpPr>
          <p:spPr>
            <a:xfrm>
              <a:off x="3786582" y="4374105"/>
              <a:ext cx="458160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39" name="Multiply 338"/>
            <p:cNvSpPr/>
            <p:nvPr/>
          </p:nvSpPr>
          <p:spPr>
            <a:xfrm>
              <a:off x="4964709" y="4576628"/>
              <a:ext cx="327221" cy="337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41" name="Multiply 340"/>
            <p:cNvSpPr/>
            <p:nvPr/>
          </p:nvSpPr>
          <p:spPr>
            <a:xfrm>
              <a:off x="4702903" y="4914165"/>
              <a:ext cx="327221" cy="337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42" name="Multiply 341"/>
            <p:cNvSpPr/>
            <p:nvPr/>
          </p:nvSpPr>
          <p:spPr>
            <a:xfrm>
              <a:off x="5750127" y="4036568"/>
              <a:ext cx="327221" cy="337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  <p:sp>
          <p:nvSpPr>
            <p:cNvPr id="343" name="Multiply 342"/>
            <p:cNvSpPr/>
            <p:nvPr/>
          </p:nvSpPr>
          <p:spPr>
            <a:xfrm>
              <a:off x="7386414" y="3091463"/>
              <a:ext cx="458160" cy="472500"/>
            </a:xfrm>
            <a:prstGeom prst="mathMultiply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4207" tIns="42104" rIns="84207" bIns="42104"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915ED930-16F3-4661-A72C-A7AAF1A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3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 LDR suppresses cancer inflammation.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0" y="6488668"/>
            <a:ext cx="338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Adapted from </a:t>
            </a:r>
            <a:r>
              <a:rPr lang="en-CA" b="1" i="1" dirty="0" err="1"/>
              <a:t>Janiak</a:t>
            </a:r>
            <a:r>
              <a:rPr lang="en-CA" b="1" i="1" dirty="0"/>
              <a:t> et al. (2017)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2832"/>
            <a:ext cx="8763126" cy="1143000"/>
          </a:xfrm>
        </p:spPr>
        <p:txBody>
          <a:bodyPr>
            <a:noAutofit/>
          </a:bodyPr>
          <a:lstStyle/>
          <a:p>
            <a:r>
              <a:rPr lang="en-CA" sz="2800" b="1" dirty="0">
                <a:latin typeface="Arial" pitchFamily="34" charset="0"/>
                <a:cs typeface="Arial" pitchFamily="34" charset="0"/>
              </a:rPr>
              <a:t>3. LDR improves protective defense mechanisms of normal cells thereby limiting tumor formation.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72616" y="1869232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u="sng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Normal Tissue</a:t>
            </a:r>
          </a:p>
        </p:txBody>
      </p:sp>
      <p:pic>
        <p:nvPicPr>
          <p:cNvPr id="6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8680" y="230128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81" y="230128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Picture 6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640" y="237328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728" y="222927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445296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648" y="258936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461" y="2445296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509" y="244524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113" y="266127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656" y="2805336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0469" y="266127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2517" y="266127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608" y="287734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461" y="287734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509" y="287734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693096" y="366943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112797" y="366943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83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333056" y="374144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25144" y="359742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973016" y="381344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405064" y="3957512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32877" y="381344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264925" y="3813400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009529" y="402942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477072" y="4173488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904885" y="402942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336933" y="4029424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4" name="Rectangle 93"/>
          <p:cNvSpPr/>
          <p:nvPr/>
        </p:nvSpPr>
        <p:spPr>
          <a:xfrm>
            <a:off x="3756992" y="3228092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u="sng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LDR Adapted Tissue</a:t>
            </a:r>
          </a:p>
        </p:txBody>
      </p:sp>
      <p:pic>
        <p:nvPicPr>
          <p:cNvPr id="9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9598" y="2355205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59299" y="2355205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" name="Picture 9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9558" y="2427213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1646" y="2283197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59299" y="2499221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1566" y="2643285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9379" y="2499221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1427" y="2499173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95812" y="2715197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3574" y="2859261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1387" y="2715197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3435" y="2715197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1307" y="2931269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9379" y="2931269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1427" y="2931269"/>
            <a:ext cx="580299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960028">
            <a:off x="8467196" y="2945865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27630" y="3003277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591769">
            <a:off x="7767590" y="3003277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46793">
            <a:off x="7532900" y="2972570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0570142">
            <a:off x="7316876" y="3044579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146793">
            <a:off x="7574270" y="3289257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155766">
            <a:off x="7862303" y="3217249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68511" y="3179296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937558">
            <a:off x="8487670" y="3219301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094773">
            <a:off x="7919775" y="3423673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72175" y="3576073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565595">
            <a:off x="8271646" y="3507333"/>
            <a:ext cx="540000" cy="66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2" name="Straight Arrow Connector 121"/>
          <p:cNvCxnSpPr/>
          <p:nvPr/>
        </p:nvCxnSpPr>
        <p:spPr>
          <a:xfrm rot="5400000" flipH="1" flipV="1">
            <a:off x="6394200" y="3849512"/>
            <a:ext cx="1080000" cy="0"/>
          </a:xfrm>
          <a:prstGeom prst="straightConnector1">
            <a:avLst/>
          </a:prstGeom>
          <a:ln w="146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205264" y="3813448"/>
            <a:ext cx="720000" cy="120"/>
          </a:xfrm>
          <a:prstGeom prst="straightConnector1">
            <a:avLst/>
          </a:prstGeom>
          <a:ln w="146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6934200" y="1941240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u="sng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Cancerous Tissue</a:t>
            </a:r>
          </a:p>
        </p:txBody>
      </p:sp>
      <p:sp>
        <p:nvSpPr>
          <p:cNvPr id="125" name="Explosion 1 124"/>
          <p:cNvSpPr/>
          <p:nvPr/>
        </p:nvSpPr>
        <p:spPr>
          <a:xfrm>
            <a:off x="457200" y="3810000"/>
            <a:ext cx="1512168" cy="845939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6" name="Plus 125"/>
          <p:cNvSpPr/>
          <p:nvPr/>
        </p:nvSpPr>
        <p:spPr>
          <a:xfrm>
            <a:off x="948680" y="3237384"/>
            <a:ext cx="504056" cy="504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Right Arrow 126"/>
          <p:cNvSpPr/>
          <p:nvPr/>
        </p:nvSpPr>
        <p:spPr>
          <a:xfrm>
            <a:off x="2388840" y="2229272"/>
            <a:ext cx="4850160" cy="792088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Carcinogen</a:t>
            </a:r>
          </a:p>
        </p:txBody>
      </p:sp>
      <p:sp>
        <p:nvSpPr>
          <p:cNvPr id="128" name="Right Arrow 127"/>
          <p:cNvSpPr/>
          <p:nvPr/>
        </p:nvSpPr>
        <p:spPr>
          <a:xfrm>
            <a:off x="2388840" y="3741440"/>
            <a:ext cx="1368152" cy="216000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Rounded Rectangle 128"/>
          <p:cNvSpPr/>
          <p:nvPr/>
        </p:nvSpPr>
        <p:spPr>
          <a:xfrm>
            <a:off x="2895600" y="4605536"/>
            <a:ext cx="4095800" cy="1414264"/>
          </a:xfrm>
          <a:prstGeom prst="round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latin typeface="Calibri"/>
                <a:ea typeface="Tahoma" pitchFamily="34" charset="0"/>
                <a:cs typeface="Tahoma" pitchFamily="34" charset="0"/>
              </a:rPr>
              <a:t>↑ Antioxidant System</a:t>
            </a:r>
          </a:p>
          <a:p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Tahoma" pitchFamily="34" charset="0"/>
                <a:cs typeface="Tahoma" pitchFamily="34" charset="0"/>
              </a:rPr>
              <a:t>↑ DNA Repair Systems</a:t>
            </a:r>
          </a:p>
          <a:p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Tahoma" pitchFamily="34" charset="0"/>
                <a:cs typeface="Tahoma" pitchFamily="34" charset="0"/>
              </a:rPr>
              <a:t>↑ Cellular Defences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4" grpId="0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Example: Lemon et al., 2017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799" y="605135"/>
            <a:ext cx="2287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Trp53</a:t>
            </a:r>
            <a:r>
              <a:rPr lang="en-CA" sz="2400" b="1" u="sng" baseline="30000" dirty="0">
                <a:latin typeface="Tahoma" pitchFamily="34" charset="0"/>
                <a:ea typeface="Tahoma" pitchFamily="34" charset="0"/>
                <a:cs typeface="Tahoma" pitchFamily="34" charset="0"/>
              </a:rPr>
              <a:t>+/-</a:t>
            </a:r>
            <a:r>
              <a:rPr lang="en-CA" sz="24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 mice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0400" y="2011740"/>
            <a:ext cx="274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u="sng" dirty="0">
                <a:latin typeface="Arial" pitchFamily="34" charset="0"/>
                <a:cs typeface="Arial" pitchFamily="34" charset="0"/>
              </a:rPr>
              <a:t>Analysis:</a:t>
            </a:r>
          </a:p>
          <a:p>
            <a:r>
              <a:rPr lang="en-CA" sz="400" b="1" u="sng" dirty="0">
                <a:latin typeface="Arial" pitchFamily="34" charset="0"/>
                <a:cs typeface="Arial" pitchFamily="34" charset="0"/>
              </a:rPr>
              <a:t>  </a:t>
            </a:r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lifespan</a:t>
            </a:r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latency periods</a:t>
            </a:r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carcinogenesis  </a:t>
            </a:r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            endpoints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6781800" y="1066799"/>
            <a:ext cx="381000" cy="274320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228600" y="4170164"/>
            <a:ext cx="85344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2400" b="1" u="sng" dirty="0">
                <a:latin typeface="Arial" pitchFamily="34" charset="0"/>
                <a:cs typeface="Arial" pitchFamily="34" charset="0"/>
              </a:rPr>
              <a:t>Conclusions:</a:t>
            </a:r>
          </a:p>
          <a:p>
            <a:pPr algn="just"/>
            <a:r>
              <a:rPr lang="en-CA" sz="2200" dirty="0">
                <a:latin typeface="Arial" pitchFamily="34" charset="0"/>
                <a:cs typeface="Arial" pitchFamily="34" charset="0"/>
              </a:rPr>
              <a:t>□ CT scans increased lifespan by 8% compared to control mice exposed to 4 Gy alone.</a:t>
            </a:r>
          </a:p>
          <a:p>
            <a:pPr algn="just"/>
            <a:r>
              <a:rPr lang="en-CA" sz="2200" dirty="0">
                <a:latin typeface="Arial" pitchFamily="34" charset="0"/>
                <a:cs typeface="Arial" pitchFamily="34" charset="0"/>
              </a:rPr>
              <a:t>□ CT scans increased lymphoma and sarcoma latency.</a:t>
            </a:r>
          </a:p>
          <a:p>
            <a:pPr algn="just"/>
            <a:r>
              <a:rPr lang="en-CA" sz="2200" dirty="0">
                <a:latin typeface="Arial" pitchFamily="34" charset="0"/>
                <a:cs typeface="Arial" pitchFamily="34" charset="0"/>
              </a:rPr>
              <a:t>□ CT scans significantly lowered constitutive and HDR induced levels of apoptosis.</a:t>
            </a:r>
          </a:p>
          <a:p>
            <a:pPr algn="just"/>
            <a:endParaRPr lang="en-CA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C:\Users\User\AppData\Local\Microsoft\Windows\Temporary Internet Files\Content.IE5\XQAT19ZI\mysz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8114" y="1066800"/>
            <a:ext cx="2105486" cy="1100116"/>
          </a:xfrm>
          <a:prstGeom prst="rect">
            <a:avLst/>
          </a:prstGeom>
          <a:noFill/>
        </p:spPr>
      </p:pic>
      <p:sp>
        <p:nvSpPr>
          <p:cNvPr id="17" name="Right Arrow 16"/>
          <p:cNvSpPr/>
          <p:nvPr/>
        </p:nvSpPr>
        <p:spPr>
          <a:xfrm>
            <a:off x="2133600" y="1219200"/>
            <a:ext cx="1143000" cy="609600"/>
          </a:xfrm>
          <a:prstGeom prst="rightArrow">
            <a:avLst>
              <a:gd name="adj1" fmla="val 5545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CA" dirty="0">
                <a:latin typeface="Arial" pitchFamily="34" charset="0"/>
                <a:cs typeface="Arial" pitchFamily="34" charset="0"/>
              </a:rPr>
              <a:t>4 weeks</a:t>
            </a:r>
          </a:p>
        </p:txBody>
      </p:sp>
      <p:pic>
        <p:nvPicPr>
          <p:cNvPr id="19" name="Picture 2" descr="C:\Users\User\AppData\Local\Microsoft\Windows\Temporary Internet Files\Content.IE5\XQAT19ZI\mysz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8114" y="2286000"/>
            <a:ext cx="2105486" cy="1100116"/>
          </a:xfrm>
          <a:prstGeom prst="rect">
            <a:avLst/>
          </a:prstGeom>
          <a:noFill/>
        </p:spPr>
      </p:pic>
      <p:sp>
        <p:nvSpPr>
          <p:cNvPr id="20" name="Explosion 1 19"/>
          <p:cNvSpPr/>
          <p:nvPr/>
        </p:nvSpPr>
        <p:spPr>
          <a:xfrm>
            <a:off x="104314" y="2438400"/>
            <a:ext cx="1066800" cy="914400"/>
          </a:xfrm>
          <a:prstGeom prst="irregularSeal1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 Gy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3352800" y="1219200"/>
            <a:ext cx="2988000" cy="609600"/>
          </a:xfrm>
          <a:prstGeom prst="rightArrow">
            <a:avLst>
              <a:gd name="adj1" fmla="val 5545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itchFamily="34" charset="0"/>
                <a:cs typeface="Arial" pitchFamily="34" charset="0"/>
              </a:rPr>
              <a:t>10 weeks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3352800" y="2209800"/>
            <a:ext cx="2988000" cy="609600"/>
          </a:xfrm>
          <a:prstGeom prst="rightArrow">
            <a:avLst>
              <a:gd name="adj1" fmla="val 5545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itchFamily="34" charset="0"/>
                <a:cs typeface="Arial" pitchFamily="34" charset="0"/>
              </a:rPr>
              <a:t>10 weeks</a:t>
            </a:r>
          </a:p>
        </p:txBody>
      </p:sp>
      <p:sp>
        <p:nvSpPr>
          <p:cNvPr id="24" name="Explosion 1 23"/>
          <p:cNvSpPr/>
          <p:nvPr/>
        </p:nvSpPr>
        <p:spPr>
          <a:xfrm>
            <a:off x="104314" y="1295400"/>
            <a:ext cx="1066800" cy="914400"/>
          </a:xfrm>
          <a:prstGeom prst="irregularSeal1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4 Gy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2133600" y="2209800"/>
            <a:ext cx="1143000" cy="609600"/>
          </a:xfrm>
          <a:prstGeom prst="rightArrow">
            <a:avLst>
              <a:gd name="adj1" fmla="val 5545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CA" dirty="0">
                <a:latin typeface="Arial" pitchFamily="34" charset="0"/>
                <a:cs typeface="Arial" pitchFamily="34" charset="0"/>
              </a:rPr>
              <a:t>4 weeks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4290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084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9878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5466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8260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1054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3848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642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943600" y="2819400"/>
            <a:ext cx="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057400" y="3276600"/>
            <a:ext cx="495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>
                <a:latin typeface="Arial" pitchFamily="34" charset="0"/>
                <a:cs typeface="Arial" pitchFamily="34" charset="0"/>
              </a:rPr>
              <a:t>Weekly </a:t>
            </a:r>
            <a:r>
              <a:rPr lang="en-CA" sz="2400" b="1" dirty="0">
                <a:latin typeface="Arial" pitchFamily="34" charset="0"/>
                <a:cs typeface="Arial" pitchFamily="34" charset="0"/>
              </a:rPr>
              <a:t>CT scans (10 mGy/scan) </a:t>
            </a:r>
            <a:r>
              <a:rPr lang="en-CA" sz="2400" dirty="0">
                <a:latin typeface="Arial" pitchFamily="34" charset="0"/>
                <a:cs typeface="Arial" pitchFamily="34" charset="0"/>
              </a:rPr>
              <a:t>for ten consecutive weeks</a:t>
            </a:r>
            <a:endParaRPr lang="en-CA" sz="2400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6400800" y="1219200"/>
            <a:ext cx="457200" cy="609600"/>
          </a:xfrm>
          <a:prstGeom prst="rightArrow">
            <a:avLst>
              <a:gd name="adj1" fmla="val 5545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CA" dirty="0">
                <a:latin typeface="Arial" pitchFamily="34" charset="0"/>
                <a:cs typeface="Arial" pitchFamily="34" charset="0"/>
              </a:rPr>
              <a:t> 5 d</a:t>
            </a:r>
          </a:p>
        </p:txBody>
      </p:sp>
      <p:sp>
        <p:nvSpPr>
          <p:cNvPr id="42" name="Right Arrow 41"/>
          <p:cNvSpPr/>
          <p:nvPr/>
        </p:nvSpPr>
        <p:spPr>
          <a:xfrm>
            <a:off x="6400800" y="2209800"/>
            <a:ext cx="457200" cy="609600"/>
          </a:xfrm>
          <a:prstGeom prst="rightArrow">
            <a:avLst>
              <a:gd name="adj1" fmla="val 5545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CA" dirty="0">
                <a:latin typeface="Arial" pitchFamily="34" charset="0"/>
                <a:cs typeface="Arial" pitchFamily="34" charset="0"/>
              </a:rPr>
              <a:t> 5 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 animBg="1"/>
      <p:bldP spid="17" grpId="0" animBg="1"/>
      <p:bldP spid="20" grpId="0" animBg="1"/>
      <p:bldP spid="25" grpId="0" animBg="1"/>
      <p:bldP spid="26" grpId="0" animBg="1"/>
      <p:bldP spid="24" grpId="0" animBg="1"/>
      <p:bldP spid="27" grpId="0" animBg="1"/>
      <p:bldP spid="39" grpId="0"/>
      <p:bldP spid="40" grpId="0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4207" tIns="42104" rIns="84207" bIns="42104"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749145" y="1600200"/>
            <a:ext cx="1963545" cy="4590510"/>
          </a:xfrm>
          <a:prstGeom prst="rect">
            <a:avLst/>
          </a:prstGeom>
          <a:ln>
            <a:noFill/>
          </a:ln>
        </p:spPr>
      </p:sp>
      <p:sp>
        <p:nvSpPr>
          <p:cNvPr id="8" name="Freeform 7"/>
          <p:cNvSpPr/>
          <p:nvPr/>
        </p:nvSpPr>
        <p:spPr>
          <a:xfrm>
            <a:off x="2749145" y="1603002"/>
            <a:ext cx="1963545" cy="654986"/>
          </a:xfrm>
          <a:custGeom>
            <a:avLst/>
            <a:gdLst>
              <a:gd name="connsiteX0" fmla="*/ 0 w 2160240"/>
              <a:gd name="connsiteY0" fmla="*/ 69865 h 698652"/>
              <a:gd name="connsiteX1" fmla="*/ 20463 w 2160240"/>
              <a:gd name="connsiteY1" fmla="*/ 20463 h 698652"/>
              <a:gd name="connsiteX2" fmla="*/ 69865 w 2160240"/>
              <a:gd name="connsiteY2" fmla="*/ 0 h 698652"/>
              <a:gd name="connsiteX3" fmla="*/ 2090375 w 2160240"/>
              <a:gd name="connsiteY3" fmla="*/ 0 h 698652"/>
              <a:gd name="connsiteX4" fmla="*/ 2139777 w 2160240"/>
              <a:gd name="connsiteY4" fmla="*/ 20463 h 698652"/>
              <a:gd name="connsiteX5" fmla="*/ 2160240 w 2160240"/>
              <a:gd name="connsiteY5" fmla="*/ 69865 h 698652"/>
              <a:gd name="connsiteX6" fmla="*/ 2160240 w 2160240"/>
              <a:gd name="connsiteY6" fmla="*/ 628787 h 698652"/>
              <a:gd name="connsiteX7" fmla="*/ 2139777 w 2160240"/>
              <a:gd name="connsiteY7" fmla="*/ 678189 h 698652"/>
              <a:gd name="connsiteX8" fmla="*/ 2090375 w 2160240"/>
              <a:gd name="connsiteY8" fmla="*/ 698652 h 698652"/>
              <a:gd name="connsiteX9" fmla="*/ 69865 w 2160240"/>
              <a:gd name="connsiteY9" fmla="*/ 698652 h 698652"/>
              <a:gd name="connsiteX10" fmla="*/ 20463 w 2160240"/>
              <a:gd name="connsiteY10" fmla="*/ 678189 h 698652"/>
              <a:gd name="connsiteX11" fmla="*/ 0 w 2160240"/>
              <a:gd name="connsiteY11" fmla="*/ 628787 h 698652"/>
              <a:gd name="connsiteX12" fmla="*/ 0 w 2160240"/>
              <a:gd name="connsiteY12" fmla="*/ 69865 h 69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0" h="698652">
                <a:moveTo>
                  <a:pt x="0" y="69865"/>
                </a:moveTo>
                <a:cubicBezTo>
                  <a:pt x="0" y="51336"/>
                  <a:pt x="7361" y="33565"/>
                  <a:pt x="20463" y="20463"/>
                </a:cubicBezTo>
                <a:cubicBezTo>
                  <a:pt x="33565" y="7361"/>
                  <a:pt x="51336" y="0"/>
                  <a:pt x="69865" y="0"/>
                </a:cubicBezTo>
                <a:lnTo>
                  <a:pt x="2090375" y="0"/>
                </a:lnTo>
                <a:cubicBezTo>
                  <a:pt x="2108904" y="0"/>
                  <a:pt x="2126675" y="7361"/>
                  <a:pt x="2139777" y="20463"/>
                </a:cubicBezTo>
                <a:cubicBezTo>
                  <a:pt x="2152879" y="33565"/>
                  <a:pt x="2160240" y="51336"/>
                  <a:pt x="2160240" y="69865"/>
                </a:cubicBezTo>
                <a:lnTo>
                  <a:pt x="2160240" y="628787"/>
                </a:lnTo>
                <a:cubicBezTo>
                  <a:pt x="2160240" y="647316"/>
                  <a:pt x="2152879" y="665087"/>
                  <a:pt x="2139777" y="678189"/>
                </a:cubicBezTo>
                <a:cubicBezTo>
                  <a:pt x="2126675" y="691291"/>
                  <a:pt x="2108904" y="698652"/>
                  <a:pt x="2090375" y="698652"/>
                </a:cubicBezTo>
                <a:lnTo>
                  <a:pt x="69865" y="698652"/>
                </a:lnTo>
                <a:cubicBezTo>
                  <a:pt x="51336" y="698652"/>
                  <a:pt x="33565" y="691291"/>
                  <a:pt x="20463" y="678189"/>
                </a:cubicBezTo>
                <a:cubicBezTo>
                  <a:pt x="7361" y="665087"/>
                  <a:pt x="0" y="647316"/>
                  <a:pt x="0" y="628787"/>
                </a:cubicBezTo>
                <a:lnTo>
                  <a:pt x="0" y="69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86" tIns="117086" rIns="117086" bIns="117086" numCol="1" spcCol="1170" anchor="ctr" anchorCtr="0">
            <a:noAutofit/>
          </a:bodyPr>
          <a:lstStyle/>
          <a:p>
            <a:pPr algn="ctr" defTabSz="11461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Organisms</a:t>
            </a:r>
          </a:p>
        </p:txBody>
      </p:sp>
      <p:sp>
        <p:nvSpPr>
          <p:cNvPr id="17" name="Isosceles Triangle 16"/>
          <p:cNvSpPr/>
          <p:nvPr/>
        </p:nvSpPr>
        <p:spPr>
          <a:xfrm>
            <a:off x="2781977" y="2275275"/>
            <a:ext cx="1897882" cy="337538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207" tIns="42104" rIns="84207" bIns="42104" rtlCol="0" anchor="ctr"/>
          <a:lstStyle/>
          <a:p>
            <a:pPr algn="ctr"/>
            <a:endParaRPr lang="en-CA"/>
          </a:p>
        </p:txBody>
      </p:sp>
      <p:sp>
        <p:nvSpPr>
          <p:cNvPr id="18" name="Isosceles Triangle 17"/>
          <p:cNvSpPr/>
          <p:nvPr/>
        </p:nvSpPr>
        <p:spPr>
          <a:xfrm>
            <a:off x="2781977" y="3267638"/>
            <a:ext cx="1897882" cy="337538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207" tIns="42104" rIns="84207" bIns="42104" rtlCol="0" anchor="ctr"/>
          <a:lstStyle/>
          <a:p>
            <a:pPr algn="ctr"/>
            <a:endParaRPr lang="en-CA"/>
          </a:p>
        </p:txBody>
      </p:sp>
      <p:sp>
        <p:nvSpPr>
          <p:cNvPr id="10" name="Freeform 9"/>
          <p:cNvSpPr/>
          <p:nvPr/>
        </p:nvSpPr>
        <p:spPr>
          <a:xfrm>
            <a:off x="2749145" y="2585481"/>
            <a:ext cx="1963545" cy="654986"/>
          </a:xfrm>
          <a:custGeom>
            <a:avLst/>
            <a:gdLst>
              <a:gd name="connsiteX0" fmla="*/ 0 w 2160240"/>
              <a:gd name="connsiteY0" fmla="*/ 69865 h 698652"/>
              <a:gd name="connsiteX1" fmla="*/ 20463 w 2160240"/>
              <a:gd name="connsiteY1" fmla="*/ 20463 h 698652"/>
              <a:gd name="connsiteX2" fmla="*/ 69865 w 2160240"/>
              <a:gd name="connsiteY2" fmla="*/ 0 h 698652"/>
              <a:gd name="connsiteX3" fmla="*/ 2090375 w 2160240"/>
              <a:gd name="connsiteY3" fmla="*/ 0 h 698652"/>
              <a:gd name="connsiteX4" fmla="*/ 2139777 w 2160240"/>
              <a:gd name="connsiteY4" fmla="*/ 20463 h 698652"/>
              <a:gd name="connsiteX5" fmla="*/ 2160240 w 2160240"/>
              <a:gd name="connsiteY5" fmla="*/ 69865 h 698652"/>
              <a:gd name="connsiteX6" fmla="*/ 2160240 w 2160240"/>
              <a:gd name="connsiteY6" fmla="*/ 628787 h 698652"/>
              <a:gd name="connsiteX7" fmla="*/ 2139777 w 2160240"/>
              <a:gd name="connsiteY7" fmla="*/ 678189 h 698652"/>
              <a:gd name="connsiteX8" fmla="*/ 2090375 w 2160240"/>
              <a:gd name="connsiteY8" fmla="*/ 698652 h 698652"/>
              <a:gd name="connsiteX9" fmla="*/ 69865 w 2160240"/>
              <a:gd name="connsiteY9" fmla="*/ 698652 h 698652"/>
              <a:gd name="connsiteX10" fmla="*/ 20463 w 2160240"/>
              <a:gd name="connsiteY10" fmla="*/ 678189 h 698652"/>
              <a:gd name="connsiteX11" fmla="*/ 0 w 2160240"/>
              <a:gd name="connsiteY11" fmla="*/ 628787 h 698652"/>
              <a:gd name="connsiteX12" fmla="*/ 0 w 2160240"/>
              <a:gd name="connsiteY12" fmla="*/ 69865 h 69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0" h="698652">
                <a:moveTo>
                  <a:pt x="0" y="69865"/>
                </a:moveTo>
                <a:cubicBezTo>
                  <a:pt x="0" y="51336"/>
                  <a:pt x="7361" y="33565"/>
                  <a:pt x="20463" y="20463"/>
                </a:cubicBezTo>
                <a:cubicBezTo>
                  <a:pt x="33565" y="7361"/>
                  <a:pt x="51336" y="0"/>
                  <a:pt x="69865" y="0"/>
                </a:cubicBezTo>
                <a:lnTo>
                  <a:pt x="2090375" y="0"/>
                </a:lnTo>
                <a:cubicBezTo>
                  <a:pt x="2108904" y="0"/>
                  <a:pt x="2126675" y="7361"/>
                  <a:pt x="2139777" y="20463"/>
                </a:cubicBezTo>
                <a:cubicBezTo>
                  <a:pt x="2152879" y="33565"/>
                  <a:pt x="2160240" y="51336"/>
                  <a:pt x="2160240" y="69865"/>
                </a:cubicBezTo>
                <a:lnTo>
                  <a:pt x="2160240" y="628787"/>
                </a:lnTo>
                <a:cubicBezTo>
                  <a:pt x="2160240" y="647316"/>
                  <a:pt x="2152879" y="665087"/>
                  <a:pt x="2139777" y="678189"/>
                </a:cubicBezTo>
                <a:cubicBezTo>
                  <a:pt x="2126675" y="691291"/>
                  <a:pt x="2108904" y="698652"/>
                  <a:pt x="2090375" y="698652"/>
                </a:cubicBezTo>
                <a:lnTo>
                  <a:pt x="69865" y="698652"/>
                </a:lnTo>
                <a:cubicBezTo>
                  <a:pt x="51336" y="698652"/>
                  <a:pt x="33565" y="691291"/>
                  <a:pt x="20463" y="678189"/>
                </a:cubicBezTo>
                <a:cubicBezTo>
                  <a:pt x="7361" y="665087"/>
                  <a:pt x="0" y="647316"/>
                  <a:pt x="0" y="628787"/>
                </a:cubicBezTo>
                <a:lnTo>
                  <a:pt x="0" y="69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5">
              <a:hueOff val="-2483469"/>
              <a:satOff val="9953"/>
              <a:lumOff val="2157"/>
              <a:alphaOff val="0"/>
            </a:schemeClr>
          </a:fillRef>
          <a:effectRef idx="0">
            <a:schemeClr val="accent5">
              <a:hueOff val="-2483469"/>
              <a:satOff val="9953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86" tIns="117086" rIns="117086" bIns="117086" numCol="1" spcCol="1170" anchor="ctr" anchorCtr="0">
            <a:noAutofit/>
          </a:bodyPr>
          <a:lstStyle/>
          <a:p>
            <a:pPr algn="ctr" defTabSz="11461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Tissues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2749145" y="3567961"/>
            <a:ext cx="1963545" cy="654986"/>
          </a:xfrm>
          <a:custGeom>
            <a:avLst/>
            <a:gdLst>
              <a:gd name="connsiteX0" fmla="*/ 0 w 2160240"/>
              <a:gd name="connsiteY0" fmla="*/ 69865 h 698652"/>
              <a:gd name="connsiteX1" fmla="*/ 20463 w 2160240"/>
              <a:gd name="connsiteY1" fmla="*/ 20463 h 698652"/>
              <a:gd name="connsiteX2" fmla="*/ 69865 w 2160240"/>
              <a:gd name="connsiteY2" fmla="*/ 0 h 698652"/>
              <a:gd name="connsiteX3" fmla="*/ 2090375 w 2160240"/>
              <a:gd name="connsiteY3" fmla="*/ 0 h 698652"/>
              <a:gd name="connsiteX4" fmla="*/ 2139777 w 2160240"/>
              <a:gd name="connsiteY4" fmla="*/ 20463 h 698652"/>
              <a:gd name="connsiteX5" fmla="*/ 2160240 w 2160240"/>
              <a:gd name="connsiteY5" fmla="*/ 69865 h 698652"/>
              <a:gd name="connsiteX6" fmla="*/ 2160240 w 2160240"/>
              <a:gd name="connsiteY6" fmla="*/ 628787 h 698652"/>
              <a:gd name="connsiteX7" fmla="*/ 2139777 w 2160240"/>
              <a:gd name="connsiteY7" fmla="*/ 678189 h 698652"/>
              <a:gd name="connsiteX8" fmla="*/ 2090375 w 2160240"/>
              <a:gd name="connsiteY8" fmla="*/ 698652 h 698652"/>
              <a:gd name="connsiteX9" fmla="*/ 69865 w 2160240"/>
              <a:gd name="connsiteY9" fmla="*/ 698652 h 698652"/>
              <a:gd name="connsiteX10" fmla="*/ 20463 w 2160240"/>
              <a:gd name="connsiteY10" fmla="*/ 678189 h 698652"/>
              <a:gd name="connsiteX11" fmla="*/ 0 w 2160240"/>
              <a:gd name="connsiteY11" fmla="*/ 628787 h 698652"/>
              <a:gd name="connsiteX12" fmla="*/ 0 w 2160240"/>
              <a:gd name="connsiteY12" fmla="*/ 69865 h 69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0" h="698652">
                <a:moveTo>
                  <a:pt x="0" y="69865"/>
                </a:moveTo>
                <a:cubicBezTo>
                  <a:pt x="0" y="51336"/>
                  <a:pt x="7361" y="33565"/>
                  <a:pt x="20463" y="20463"/>
                </a:cubicBezTo>
                <a:cubicBezTo>
                  <a:pt x="33565" y="7361"/>
                  <a:pt x="51336" y="0"/>
                  <a:pt x="69865" y="0"/>
                </a:cubicBezTo>
                <a:lnTo>
                  <a:pt x="2090375" y="0"/>
                </a:lnTo>
                <a:cubicBezTo>
                  <a:pt x="2108904" y="0"/>
                  <a:pt x="2126675" y="7361"/>
                  <a:pt x="2139777" y="20463"/>
                </a:cubicBezTo>
                <a:cubicBezTo>
                  <a:pt x="2152879" y="33565"/>
                  <a:pt x="2160240" y="51336"/>
                  <a:pt x="2160240" y="69865"/>
                </a:cubicBezTo>
                <a:lnTo>
                  <a:pt x="2160240" y="628787"/>
                </a:lnTo>
                <a:cubicBezTo>
                  <a:pt x="2160240" y="647316"/>
                  <a:pt x="2152879" y="665087"/>
                  <a:pt x="2139777" y="678189"/>
                </a:cubicBezTo>
                <a:cubicBezTo>
                  <a:pt x="2126675" y="691291"/>
                  <a:pt x="2108904" y="698652"/>
                  <a:pt x="2090375" y="698652"/>
                </a:cubicBezTo>
                <a:lnTo>
                  <a:pt x="69865" y="698652"/>
                </a:lnTo>
                <a:cubicBezTo>
                  <a:pt x="51336" y="698652"/>
                  <a:pt x="33565" y="691291"/>
                  <a:pt x="20463" y="678189"/>
                </a:cubicBezTo>
                <a:cubicBezTo>
                  <a:pt x="7361" y="665087"/>
                  <a:pt x="0" y="647316"/>
                  <a:pt x="0" y="628787"/>
                </a:cubicBezTo>
                <a:lnTo>
                  <a:pt x="0" y="69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5">
              <a:hueOff val="-4966938"/>
              <a:satOff val="19906"/>
              <a:lumOff val="4314"/>
              <a:alphaOff val="0"/>
            </a:schemeClr>
          </a:fillRef>
          <a:effectRef idx="0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86" tIns="117086" rIns="117086" bIns="117086" numCol="1" spcCol="1170" anchor="ctr" anchorCtr="0">
            <a:noAutofit/>
          </a:bodyPr>
          <a:lstStyle/>
          <a:p>
            <a:pPr algn="ctr" defTabSz="11461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Cells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2781977" y="4232993"/>
            <a:ext cx="1897882" cy="337538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207" tIns="42104" rIns="84207" bIns="42104" rtlCol="0" anchor="ctr"/>
          <a:lstStyle/>
          <a:p>
            <a:pPr algn="ctr"/>
            <a:endParaRPr lang="en-CA"/>
          </a:p>
        </p:txBody>
      </p:sp>
      <p:sp>
        <p:nvSpPr>
          <p:cNvPr id="14" name="Freeform 13"/>
          <p:cNvSpPr/>
          <p:nvPr/>
        </p:nvSpPr>
        <p:spPr>
          <a:xfrm>
            <a:off x="2749145" y="4550442"/>
            <a:ext cx="1963545" cy="654986"/>
          </a:xfrm>
          <a:custGeom>
            <a:avLst/>
            <a:gdLst>
              <a:gd name="connsiteX0" fmla="*/ 0 w 2160240"/>
              <a:gd name="connsiteY0" fmla="*/ 69865 h 698652"/>
              <a:gd name="connsiteX1" fmla="*/ 20463 w 2160240"/>
              <a:gd name="connsiteY1" fmla="*/ 20463 h 698652"/>
              <a:gd name="connsiteX2" fmla="*/ 69865 w 2160240"/>
              <a:gd name="connsiteY2" fmla="*/ 0 h 698652"/>
              <a:gd name="connsiteX3" fmla="*/ 2090375 w 2160240"/>
              <a:gd name="connsiteY3" fmla="*/ 0 h 698652"/>
              <a:gd name="connsiteX4" fmla="*/ 2139777 w 2160240"/>
              <a:gd name="connsiteY4" fmla="*/ 20463 h 698652"/>
              <a:gd name="connsiteX5" fmla="*/ 2160240 w 2160240"/>
              <a:gd name="connsiteY5" fmla="*/ 69865 h 698652"/>
              <a:gd name="connsiteX6" fmla="*/ 2160240 w 2160240"/>
              <a:gd name="connsiteY6" fmla="*/ 628787 h 698652"/>
              <a:gd name="connsiteX7" fmla="*/ 2139777 w 2160240"/>
              <a:gd name="connsiteY7" fmla="*/ 678189 h 698652"/>
              <a:gd name="connsiteX8" fmla="*/ 2090375 w 2160240"/>
              <a:gd name="connsiteY8" fmla="*/ 698652 h 698652"/>
              <a:gd name="connsiteX9" fmla="*/ 69865 w 2160240"/>
              <a:gd name="connsiteY9" fmla="*/ 698652 h 698652"/>
              <a:gd name="connsiteX10" fmla="*/ 20463 w 2160240"/>
              <a:gd name="connsiteY10" fmla="*/ 678189 h 698652"/>
              <a:gd name="connsiteX11" fmla="*/ 0 w 2160240"/>
              <a:gd name="connsiteY11" fmla="*/ 628787 h 698652"/>
              <a:gd name="connsiteX12" fmla="*/ 0 w 2160240"/>
              <a:gd name="connsiteY12" fmla="*/ 69865 h 69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0" h="698652">
                <a:moveTo>
                  <a:pt x="0" y="69865"/>
                </a:moveTo>
                <a:cubicBezTo>
                  <a:pt x="0" y="51336"/>
                  <a:pt x="7361" y="33565"/>
                  <a:pt x="20463" y="20463"/>
                </a:cubicBezTo>
                <a:cubicBezTo>
                  <a:pt x="33565" y="7361"/>
                  <a:pt x="51336" y="0"/>
                  <a:pt x="69865" y="0"/>
                </a:cubicBezTo>
                <a:lnTo>
                  <a:pt x="2090375" y="0"/>
                </a:lnTo>
                <a:cubicBezTo>
                  <a:pt x="2108904" y="0"/>
                  <a:pt x="2126675" y="7361"/>
                  <a:pt x="2139777" y="20463"/>
                </a:cubicBezTo>
                <a:cubicBezTo>
                  <a:pt x="2152879" y="33565"/>
                  <a:pt x="2160240" y="51336"/>
                  <a:pt x="2160240" y="69865"/>
                </a:cubicBezTo>
                <a:lnTo>
                  <a:pt x="2160240" y="628787"/>
                </a:lnTo>
                <a:cubicBezTo>
                  <a:pt x="2160240" y="647316"/>
                  <a:pt x="2152879" y="665087"/>
                  <a:pt x="2139777" y="678189"/>
                </a:cubicBezTo>
                <a:cubicBezTo>
                  <a:pt x="2126675" y="691291"/>
                  <a:pt x="2108904" y="698652"/>
                  <a:pt x="2090375" y="698652"/>
                </a:cubicBezTo>
                <a:lnTo>
                  <a:pt x="69865" y="698652"/>
                </a:lnTo>
                <a:cubicBezTo>
                  <a:pt x="51336" y="698652"/>
                  <a:pt x="33565" y="691291"/>
                  <a:pt x="20463" y="678189"/>
                </a:cubicBezTo>
                <a:cubicBezTo>
                  <a:pt x="7361" y="665087"/>
                  <a:pt x="0" y="647316"/>
                  <a:pt x="0" y="628787"/>
                </a:cubicBezTo>
                <a:lnTo>
                  <a:pt x="0" y="69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5">
              <a:hueOff val="-7450407"/>
              <a:satOff val="29858"/>
              <a:lumOff val="6471"/>
              <a:alphaOff val="0"/>
            </a:schemeClr>
          </a:fillRef>
          <a:effectRef idx="0">
            <a:schemeClr val="accent5">
              <a:hueOff val="-7450407"/>
              <a:satOff val="29858"/>
              <a:lumOff val="6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86" tIns="132610" rIns="117086" bIns="117086" numCol="1" spcCol="1170" anchor="ctr" anchorCtr="0">
            <a:noAutofit/>
          </a:bodyPr>
          <a:lstStyle/>
          <a:p>
            <a:pPr algn="ctr" defTabSz="11461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Molecules-DNA</a:t>
            </a:r>
          </a:p>
        </p:txBody>
      </p:sp>
      <p:sp>
        <p:nvSpPr>
          <p:cNvPr id="20" name="Isosceles Triangle 19"/>
          <p:cNvSpPr/>
          <p:nvPr/>
        </p:nvSpPr>
        <p:spPr>
          <a:xfrm>
            <a:off x="2781977" y="5208263"/>
            <a:ext cx="1897882" cy="337538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207" tIns="42104" rIns="84207" bIns="42104" rtlCol="0" anchor="ctr"/>
          <a:lstStyle/>
          <a:p>
            <a:pPr algn="ctr"/>
            <a:endParaRPr lang="en-CA"/>
          </a:p>
        </p:txBody>
      </p:sp>
      <p:sp>
        <p:nvSpPr>
          <p:cNvPr id="16" name="Freeform 15"/>
          <p:cNvSpPr/>
          <p:nvPr/>
        </p:nvSpPr>
        <p:spPr>
          <a:xfrm>
            <a:off x="2749145" y="5535723"/>
            <a:ext cx="1963545" cy="654986"/>
          </a:xfrm>
          <a:custGeom>
            <a:avLst/>
            <a:gdLst>
              <a:gd name="connsiteX0" fmla="*/ 0 w 2160240"/>
              <a:gd name="connsiteY0" fmla="*/ 69865 h 698652"/>
              <a:gd name="connsiteX1" fmla="*/ 20463 w 2160240"/>
              <a:gd name="connsiteY1" fmla="*/ 20463 h 698652"/>
              <a:gd name="connsiteX2" fmla="*/ 69865 w 2160240"/>
              <a:gd name="connsiteY2" fmla="*/ 0 h 698652"/>
              <a:gd name="connsiteX3" fmla="*/ 2090375 w 2160240"/>
              <a:gd name="connsiteY3" fmla="*/ 0 h 698652"/>
              <a:gd name="connsiteX4" fmla="*/ 2139777 w 2160240"/>
              <a:gd name="connsiteY4" fmla="*/ 20463 h 698652"/>
              <a:gd name="connsiteX5" fmla="*/ 2160240 w 2160240"/>
              <a:gd name="connsiteY5" fmla="*/ 69865 h 698652"/>
              <a:gd name="connsiteX6" fmla="*/ 2160240 w 2160240"/>
              <a:gd name="connsiteY6" fmla="*/ 628787 h 698652"/>
              <a:gd name="connsiteX7" fmla="*/ 2139777 w 2160240"/>
              <a:gd name="connsiteY7" fmla="*/ 678189 h 698652"/>
              <a:gd name="connsiteX8" fmla="*/ 2090375 w 2160240"/>
              <a:gd name="connsiteY8" fmla="*/ 698652 h 698652"/>
              <a:gd name="connsiteX9" fmla="*/ 69865 w 2160240"/>
              <a:gd name="connsiteY9" fmla="*/ 698652 h 698652"/>
              <a:gd name="connsiteX10" fmla="*/ 20463 w 2160240"/>
              <a:gd name="connsiteY10" fmla="*/ 678189 h 698652"/>
              <a:gd name="connsiteX11" fmla="*/ 0 w 2160240"/>
              <a:gd name="connsiteY11" fmla="*/ 628787 h 698652"/>
              <a:gd name="connsiteX12" fmla="*/ 0 w 2160240"/>
              <a:gd name="connsiteY12" fmla="*/ 69865 h 69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0" h="698652">
                <a:moveTo>
                  <a:pt x="0" y="69865"/>
                </a:moveTo>
                <a:cubicBezTo>
                  <a:pt x="0" y="51336"/>
                  <a:pt x="7361" y="33565"/>
                  <a:pt x="20463" y="20463"/>
                </a:cubicBezTo>
                <a:cubicBezTo>
                  <a:pt x="33565" y="7361"/>
                  <a:pt x="51336" y="0"/>
                  <a:pt x="69865" y="0"/>
                </a:cubicBezTo>
                <a:lnTo>
                  <a:pt x="2090375" y="0"/>
                </a:lnTo>
                <a:cubicBezTo>
                  <a:pt x="2108904" y="0"/>
                  <a:pt x="2126675" y="7361"/>
                  <a:pt x="2139777" y="20463"/>
                </a:cubicBezTo>
                <a:cubicBezTo>
                  <a:pt x="2152879" y="33565"/>
                  <a:pt x="2160240" y="51336"/>
                  <a:pt x="2160240" y="69865"/>
                </a:cubicBezTo>
                <a:lnTo>
                  <a:pt x="2160240" y="628787"/>
                </a:lnTo>
                <a:cubicBezTo>
                  <a:pt x="2160240" y="647316"/>
                  <a:pt x="2152879" y="665087"/>
                  <a:pt x="2139777" y="678189"/>
                </a:cubicBezTo>
                <a:cubicBezTo>
                  <a:pt x="2126675" y="691291"/>
                  <a:pt x="2108904" y="698652"/>
                  <a:pt x="2090375" y="698652"/>
                </a:cubicBezTo>
                <a:lnTo>
                  <a:pt x="69865" y="698652"/>
                </a:lnTo>
                <a:cubicBezTo>
                  <a:pt x="51336" y="698652"/>
                  <a:pt x="33565" y="691291"/>
                  <a:pt x="20463" y="678189"/>
                </a:cubicBezTo>
                <a:cubicBezTo>
                  <a:pt x="7361" y="665087"/>
                  <a:pt x="0" y="647316"/>
                  <a:pt x="0" y="628787"/>
                </a:cubicBezTo>
                <a:lnTo>
                  <a:pt x="0" y="69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5">
              <a:hueOff val="-9933876"/>
              <a:satOff val="39811"/>
              <a:lumOff val="8628"/>
              <a:alphaOff val="0"/>
            </a:schemeClr>
          </a:fillRef>
          <a:effectRef idx="0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086" tIns="117086" rIns="117086" bIns="117086" numCol="1" spcCol="1170" anchor="ctr" anchorCtr="0">
            <a:noAutofit/>
          </a:bodyPr>
          <a:lstStyle/>
          <a:p>
            <a:pPr algn="ctr" defTabSz="11461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Atoms</a:t>
            </a:r>
          </a:p>
        </p:txBody>
      </p:sp>
      <p:sp>
        <p:nvSpPr>
          <p:cNvPr id="30" name="Freeform 29"/>
          <p:cNvSpPr/>
          <p:nvPr/>
        </p:nvSpPr>
        <p:spPr>
          <a:xfrm>
            <a:off x="4734127" y="3923009"/>
            <a:ext cx="249342" cy="950119"/>
          </a:xfrm>
          <a:custGeom>
            <a:avLst/>
            <a:gdLst>
              <a:gd name="connsiteX0" fmla="*/ 0 w 274320"/>
              <a:gd name="connsiteY0" fmla="*/ 0 h 1013460"/>
              <a:gd name="connsiteX1" fmla="*/ 68580 w 274320"/>
              <a:gd name="connsiteY1" fmla="*/ 30480 h 1013460"/>
              <a:gd name="connsiteX2" fmla="*/ 95250 w 274320"/>
              <a:gd name="connsiteY2" fmla="*/ 68580 h 1013460"/>
              <a:gd name="connsiteX3" fmla="*/ 133350 w 274320"/>
              <a:gd name="connsiteY3" fmla="*/ 99060 h 1013460"/>
              <a:gd name="connsiteX4" fmla="*/ 167640 w 274320"/>
              <a:gd name="connsiteY4" fmla="*/ 137160 h 1013460"/>
              <a:gd name="connsiteX5" fmla="*/ 194310 w 274320"/>
              <a:gd name="connsiteY5" fmla="*/ 171450 h 1013460"/>
              <a:gd name="connsiteX6" fmla="*/ 213360 w 274320"/>
              <a:gd name="connsiteY6" fmla="*/ 205740 h 1013460"/>
              <a:gd name="connsiteX7" fmla="*/ 224790 w 274320"/>
              <a:gd name="connsiteY7" fmla="*/ 236220 h 1013460"/>
              <a:gd name="connsiteX8" fmla="*/ 240030 w 274320"/>
              <a:gd name="connsiteY8" fmla="*/ 289560 h 1013460"/>
              <a:gd name="connsiteX9" fmla="*/ 262890 w 274320"/>
              <a:gd name="connsiteY9" fmla="*/ 342900 h 1013460"/>
              <a:gd name="connsiteX10" fmla="*/ 266700 w 274320"/>
              <a:gd name="connsiteY10" fmla="*/ 392430 h 1013460"/>
              <a:gd name="connsiteX11" fmla="*/ 274320 w 274320"/>
              <a:gd name="connsiteY11" fmla="*/ 480060 h 1013460"/>
              <a:gd name="connsiteX12" fmla="*/ 274320 w 274320"/>
              <a:gd name="connsiteY12" fmla="*/ 533400 h 1013460"/>
              <a:gd name="connsiteX13" fmla="*/ 274320 w 274320"/>
              <a:gd name="connsiteY13" fmla="*/ 579120 h 1013460"/>
              <a:gd name="connsiteX14" fmla="*/ 274320 w 274320"/>
              <a:gd name="connsiteY14" fmla="*/ 632460 h 1013460"/>
              <a:gd name="connsiteX15" fmla="*/ 247650 w 274320"/>
              <a:gd name="connsiteY15" fmla="*/ 731520 h 1013460"/>
              <a:gd name="connsiteX16" fmla="*/ 224790 w 274320"/>
              <a:gd name="connsiteY16" fmla="*/ 788670 h 1013460"/>
              <a:gd name="connsiteX17" fmla="*/ 186690 w 274320"/>
              <a:gd name="connsiteY17" fmla="*/ 853440 h 1013460"/>
              <a:gd name="connsiteX18" fmla="*/ 133350 w 274320"/>
              <a:gd name="connsiteY18" fmla="*/ 925830 h 1013460"/>
              <a:gd name="connsiteX19" fmla="*/ 102870 w 274320"/>
              <a:gd name="connsiteY19" fmla="*/ 971550 h 1013460"/>
              <a:gd name="connsiteX20" fmla="*/ 60960 w 274320"/>
              <a:gd name="connsiteY20" fmla="*/ 994410 h 1013460"/>
              <a:gd name="connsiteX21" fmla="*/ 11430 w 274320"/>
              <a:gd name="connsiteY21" fmla="*/ 101346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4320" h="1013460">
                <a:moveTo>
                  <a:pt x="0" y="0"/>
                </a:moveTo>
                <a:lnTo>
                  <a:pt x="68580" y="30480"/>
                </a:lnTo>
                <a:lnTo>
                  <a:pt x="95250" y="68580"/>
                </a:lnTo>
                <a:lnTo>
                  <a:pt x="133350" y="99060"/>
                </a:lnTo>
                <a:lnTo>
                  <a:pt x="167640" y="137160"/>
                </a:lnTo>
                <a:lnTo>
                  <a:pt x="194310" y="171450"/>
                </a:lnTo>
                <a:lnTo>
                  <a:pt x="213360" y="205740"/>
                </a:lnTo>
                <a:lnTo>
                  <a:pt x="224790" y="236220"/>
                </a:lnTo>
                <a:lnTo>
                  <a:pt x="240030" y="289560"/>
                </a:lnTo>
                <a:lnTo>
                  <a:pt x="262890" y="342900"/>
                </a:lnTo>
                <a:lnTo>
                  <a:pt x="266700" y="392430"/>
                </a:lnTo>
                <a:lnTo>
                  <a:pt x="274320" y="480060"/>
                </a:lnTo>
                <a:lnTo>
                  <a:pt x="274320" y="533400"/>
                </a:lnTo>
                <a:lnTo>
                  <a:pt x="274320" y="579120"/>
                </a:lnTo>
                <a:lnTo>
                  <a:pt x="274320" y="632460"/>
                </a:lnTo>
                <a:lnTo>
                  <a:pt x="247650" y="731520"/>
                </a:lnTo>
                <a:lnTo>
                  <a:pt x="224790" y="788670"/>
                </a:lnTo>
                <a:lnTo>
                  <a:pt x="186690" y="853440"/>
                </a:lnTo>
                <a:lnTo>
                  <a:pt x="133350" y="925830"/>
                </a:lnTo>
                <a:lnTo>
                  <a:pt x="102870" y="971550"/>
                </a:lnTo>
                <a:lnTo>
                  <a:pt x="60960" y="994410"/>
                </a:lnTo>
                <a:lnTo>
                  <a:pt x="11430" y="1013460"/>
                </a:lnTo>
              </a:path>
            </a:pathLst>
          </a:custGeom>
          <a:ln w="38100">
            <a:solidFill>
              <a:schemeClr val="tx1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4207" tIns="42104" rIns="84207" bIns="42104" rtlCol="0" anchor="ctr"/>
          <a:lstStyle/>
          <a:p>
            <a:pPr algn="ctr"/>
            <a:endParaRPr lang="en-CA"/>
          </a:p>
        </p:txBody>
      </p:sp>
      <p:sp>
        <p:nvSpPr>
          <p:cNvPr id="31" name="Freeform 30"/>
          <p:cNvSpPr/>
          <p:nvPr/>
        </p:nvSpPr>
        <p:spPr>
          <a:xfrm>
            <a:off x="4727200" y="2919312"/>
            <a:ext cx="256269" cy="1000125"/>
          </a:xfrm>
          <a:custGeom>
            <a:avLst/>
            <a:gdLst>
              <a:gd name="connsiteX0" fmla="*/ 11430 w 281940"/>
              <a:gd name="connsiteY0" fmla="*/ 0 h 1066800"/>
              <a:gd name="connsiteX1" fmla="*/ 129540 w 281940"/>
              <a:gd name="connsiteY1" fmla="*/ 15240 h 1066800"/>
              <a:gd name="connsiteX2" fmla="*/ 179070 w 281940"/>
              <a:gd name="connsiteY2" fmla="*/ 34290 h 1066800"/>
              <a:gd name="connsiteX3" fmla="*/ 236220 w 281940"/>
              <a:gd name="connsiteY3" fmla="*/ 80010 h 1066800"/>
              <a:gd name="connsiteX4" fmla="*/ 274320 w 281940"/>
              <a:gd name="connsiteY4" fmla="*/ 137160 h 1066800"/>
              <a:gd name="connsiteX5" fmla="*/ 281940 w 281940"/>
              <a:gd name="connsiteY5" fmla="*/ 236220 h 1066800"/>
              <a:gd name="connsiteX6" fmla="*/ 278130 w 281940"/>
              <a:gd name="connsiteY6" fmla="*/ 864870 h 1066800"/>
              <a:gd name="connsiteX7" fmla="*/ 278130 w 281940"/>
              <a:gd name="connsiteY7" fmla="*/ 902970 h 1066800"/>
              <a:gd name="connsiteX8" fmla="*/ 278130 w 281940"/>
              <a:gd name="connsiteY8" fmla="*/ 941070 h 1066800"/>
              <a:gd name="connsiteX9" fmla="*/ 255270 w 281940"/>
              <a:gd name="connsiteY9" fmla="*/ 979170 h 1066800"/>
              <a:gd name="connsiteX10" fmla="*/ 194310 w 281940"/>
              <a:gd name="connsiteY10" fmla="*/ 1017270 h 1066800"/>
              <a:gd name="connsiteX11" fmla="*/ 140970 w 281940"/>
              <a:gd name="connsiteY11" fmla="*/ 1040130 h 1066800"/>
              <a:gd name="connsiteX12" fmla="*/ 83820 w 281940"/>
              <a:gd name="connsiteY12" fmla="*/ 1066800 h 1066800"/>
              <a:gd name="connsiteX13" fmla="*/ 26670 w 281940"/>
              <a:gd name="connsiteY13" fmla="*/ 1066800 h 1066800"/>
              <a:gd name="connsiteX14" fmla="*/ 0 w 281940"/>
              <a:gd name="connsiteY14" fmla="*/ 106299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940" h="1066800">
                <a:moveTo>
                  <a:pt x="11430" y="0"/>
                </a:moveTo>
                <a:lnTo>
                  <a:pt x="129540" y="15240"/>
                </a:lnTo>
                <a:lnTo>
                  <a:pt x="179070" y="34290"/>
                </a:lnTo>
                <a:lnTo>
                  <a:pt x="236220" y="80010"/>
                </a:lnTo>
                <a:lnTo>
                  <a:pt x="274320" y="137160"/>
                </a:lnTo>
                <a:lnTo>
                  <a:pt x="281940" y="236220"/>
                </a:lnTo>
                <a:lnTo>
                  <a:pt x="278130" y="864870"/>
                </a:lnTo>
                <a:lnTo>
                  <a:pt x="278130" y="902970"/>
                </a:lnTo>
                <a:lnTo>
                  <a:pt x="278130" y="941070"/>
                </a:lnTo>
                <a:lnTo>
                  <a:pt x="255270" y="979170"/>
                </a:lnTo>
                <a:lnTo>
                  <a:pt x="194310" y="1017270"/>
                </a:lnTo>
                <a:lnTo>
                  <a:pt x="140970" y="1040130"/>
                </a:lnTo>
                <a:lnTo>
                  <a:pt x="83820" y="1066800"/>
                </a:lnTo>
                <a:lnTo>
                  <a:pt x="26670" y="1066800"/>
                </a:lnTo>
                <a:lnTo>
                  <a:pt x="0" y="1062990"/>
                </a:lnTo>
              </a:path>
            </a:pathLst>
          </a:cu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4207" tIns="42104" rIns="84207" bIns="42104" rtlCol="0" anchor="ctr"/>
          <a:lstStyle/>
          <a:p>
            <a:pPr algn="ctr"/>
            <a:endParaRPr lang="en-CA"/>
          </a:p>
        </p:txBody>
      </p:sp>
      <p:sp>
        <p:nvSpPr>
          <p:cNvPr id="32" name="Freeform 31"/>
          <p:cNvSpPr/>
          <p:nvPr/>
        </p:nvSpPr>
        <p:spPr>
          <a:xfrm>
            <a:off x="4716811" y="1879897"/>
            <a:ext cx="270121" cy="1325166"/>
          </a:xfrm>
          <a:custGeom>
            <a:avLst/>
            <a:gdLst>
              <a:gd name="connsiteX0" fmla="*/ 0 w 297180"/>
              <a:gd name="connsiteY0" fmla="*/ 0 h 1413510"/>
              <a:gd name="connsiteX1" fmla="*/ 53340 w 297180"/>
              <a:gd name="connsiteY1" fmla="*/ 3810 h 1413510"/>
              <a:gd name="connsiteX2" fmla="*/ 110490 w 297180"/>
              <a:gd name="connsiteY2" fmla="*/ 3810 h 1413510"/>
              <a:gd name="connsiteX3" fmla="*/ 167640 w 297180"/>
              <a:gd name="connsiteY3" fmla="*/ 30480 h 1413510"/>
              <a:gd name="connsiteX4" fmla="*/ 217170 w 297180"/>
              <a:gd name="connsiteY4" fmla="*/ 68580 h 1413510"/>
              <a:gd name="connsiteX5" fmla="*/ 274320 w 297180"/>
              <a:gd name="connsiteY5" fmla="*/ 118110 h 1413510"/>
              <a:gd name="connsiteX6" fmla="*/ 297180 w 297180"/>
              <a:gd name="connsiteY6" fmla="*/ 182880 h 1413510"/>
              <a:gd name="connsiteX7" fmla="*/ 297180 w 297180"/>
              <a:gd name="connsiteY7" fmla="*/ 1413510 h 141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180" h="1413510">
                <a:moveTo>
                  <a:pt x="0" y="0"/>
                </a:moveTo>
                <a:lnTo>
                  <a:pt x="53340" y="3810"/>
                </a:lnTo>
                <a:lnTo>
                  <a:pt x="110490" y="3810"/>
                </a:lnTo>
                <a:lnTo>
                  <a:pt x="167640" y="30480"/>
                </a:lnTo>
                <a:lnTo>
                  <a:pt x="217170" y="68580"/>
                </a:lnTo>
                <a:lnTo>
                  <a:pt x="274320" y="118110"/>
                </a:lnTo>
                <a:lnTo>
                  <a:pt x="297180" y="182880"/>
                </a:lnTo>
                <a:lnTo>
                  <a:pt x="297180" y="1413510"/>
                </a:lnTo>
              </a:path>
            </a:pathLst>
          </a:cu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4207" tIns="42104" rIns="84207" bIns="42104" rtlCol="0" anchor="ctr"/>
          <a:lstStyle/>
          <a:p>
            <a:pPr algn="ctr"/>
            <a:endParaRPr lang="en-CA"/>
          </a:p>
        </p:txBody>
      </p:sp>
      <p:sp>
        <p:nvSpPr>
          <p:cNvPr id="34" name="Rounded Rectangle 33"/>
          <p:cNvSpPr/>
          <p:nvPr/>
        </p:nvSpPr>
        <p:spPr>
          <a:xfrm>
            <a:off x="654698" y="5525679"/>
            <a:ext cx="1309030" cy="675075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84207" tIns="42104" rIns="84207" bIns="42104" rtlCol="0" anchor="ctr"/>
          <a:lstStyle/>
          <a:p>
            <a:pPr algn="ctr"/>
            <a:r>
              <a:rPr lang="en-CA" b="1" dirty="0">
                <a:latin typeface="Arial" pitchFamily="34" charset="0"/>
                <a:ea typeface="Tahoma" pitchFamily="34" charset="0"/>
                <a:cs typeface="Arial" pitchFamily="34" charset="0"/>
              </a:rPr>
              <a:t>Ionizing</a:t>
            </a:r>
          </a:p>
          <a:p>
            <a:pPr algn="ctr"/>
            <a:r>
              <a:rPr lang="en-CA" b="1" dirty="0">
                <a:latin typeface="Arial" pitchFamily="34" charset="0"/>
                <a:ea typeface="Tahoma" pitchFamily="34" charset="0"/>
                <a:cs typeface="Arial" pitchFamily="34" charset="0"/>
              </a:rPr>
              <a:t>Radiation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24513" y="4157562"/>
            <a:ext cx="356007" cy="485140"/>
          </a:xfrm>
          <a:prstGeom prst="rect">
            <a:avLst/>
          </a:prstGeom>
        </p:spPr>
        <p:txBody>
          <a:bodyPr wrap="none" lIns="84207" tIns="42104" rIns="84207" bIns="42104">
            <a:spAutoFit/>
          </a:bodyPr>
          <a:lstStyle/>
          <a:p>
            <a:r>
              <a:rPr lang="en-CA" sz="2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CA" sz="2600" dirty="0">
              <a:solidFill>
                <a:srgbClr val="C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24513" y="3162916"/>
            <a:ext cx="356007" cy="485140"/>
          </a:xfrm>
          <a:prstGeom prst="rect">
            <a:avLst/>
          </a:prstGeom>
        </p:spPr>
        <p:txBody>
          <a:bodyPr wrap="none" lIns="84207" tIns="42104" rIns="84207" bIns="42104">
            <a:spAutoFit/>
          </a:bodyPr>
          <a:lstStyle/>
          <a:p>
            <a:r>
              <a:rPr lang="en-CA" sz="2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CA" sz="2600" dirty="0">
              <a:solidFill>
                <a:srgbClr val="C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24513" y="2150304"/>
            <a:ext cx="356007" cy="485140"/>
          </a:xfrm>
          <a:prstGeom prst="rect">
            <a:avLst/>
          </a:prstGeom>
        </p:spPr>
        <p:txBody>
          <a:bodyPr wrap="none" lIns="84207" tIns="42104" rIns="84207" bIns="42104">
            <a:spAutoFit/>
          </a:bodyPr>
          <a:lstStyle/>
          <a:p>
            <a:r>
              <a:rPr lang="en-CA" sz="2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CA" sz="2600" dirty="0">
              <a:solidFill>
                <a:srgbClr val="C00000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290985" y="1947781"/>
            <a:ext cx="399790" cy="3037838"/>
          </a:xfrm>
          <a:custGeom>
            <a:avLst/>
            <a:gdLst>
              <a:gd name="connsiteX0" fmla="*/ 416689 w 439838"/>
              <a:gd name="connsiteY0" fmla="*/ 0 h 1493134"/>
              <a:gd name="connsiteX1" fmla="*/ 0 w 439838"/>
              <a:gd name="connsiteY1" fmla="*/ 0 h 1493134"/>
              <a:gd name="connsiteX2" fmla="*/ 0 w 439838"/>
              <a:gd name="connsiteY2" fmla="*/ 1493134 h 1493134"/>
              <a:gd name="connsiteX3" fmla="*/ 439838 w 439838"/>
              <a:gd name="connsiteY3" fmla="*/ 1481559 h 149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838" h="1493134">
                <a:moveTo>
                  <a:pt x="416689" y="0"/>
                </a:moveTo>
                <a:lnTo>
                  <a:pt x="0" y="0"/>
                </a:lnTo>
                <a:lnTo>
                  <a:pt x="0" y="1493134"/>
                </a:lnTo>
                <a:lnTo>
                  <a:pt x="439838" y="1481559"/>
                </a:lnTo>
              </a:path>
            </a:pathLst>
          </a:cu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4207" tIns="42104" rIns="84207" bIns="42104"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1963728" y="3500454"/>
            <a:ext cx="35994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04800" y="3162916"/>
            <a:ext cx="1789832" cy="67507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84207" tIns="42104" rIns="84207" bIns="42104" rtlCol="0" anchor="ctr"/>
          <a:lstStyle/>
          <a:p>
            <a:pPr algn="ctr"/>
            <a:r>
              <a:rPr lang="en-CA" b="1" dirty="0">
                <a:latin typeface="Arial" pitchFamily="34" charset="0"/>
                <a:ea typeface="Tahoma" pitchFamily="34" charset="0"/>
                <a:cs typeface="Arial" pitchFamily="34" charset="0"/>
              </a:rPr>
              <a:t>Defense </a:t>
            </a:r>
          </a:p>
          <a:p>
            <a:pPr algn="ctr"/>
            <a:r>
              <a:rPr lang="en-CA" b="1" dirty="0">
                <a:latin typeface="Arial" pitchFamily="34" charset="0"/>
                <a:ea typeface="Tahoma" pitchFamily="34" charset="0"/>
                <a:cs typeface="Arial" pitchFamily="34" charset="0"/>
              </a:rPr>
              <a:t>Mechanisms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16200000">
            <a:off x="2356473" y="5535995"/>
            <a:ext cx="0" cy="654442"/>
          </a:xfrm>
          <a:prstGeom prst="straightConnector1">
            <a:avLst/>
          </a:prstGeom>
          <a:ln w="47625" cmpd="sng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05399" y="2105825"/>
            <a:ext cx="2957681" cy="762139"/>
          </a:xfrm>
          <a:prstGeom prst="rect">
            <a:avLst/>
          </a:prstGeom>
        </p:spPr>
        <p:txBody>
          <a:bodyPr wrap="none" lIns="84207" tIns="42104" rIns="84207" bIns="42104">
            <a:spAutoFit/>
          </a:bodyPr>
          <a:lstStyle/>
          <a:p>
            <a:r>
              <a:rPr lang="en-CA" sz="2200" dirty="0">
                <a:latin typeface="Arial" pitchFamily="34" charset="0"/>
                <a:cs typeface="Arial" pitchFamily="34" charset="0"/>
              </a:rPr>
              <a:t>IMMUNE RESPONSE</a:t>
            </a:r>
          </a:p>
          <a:p>
            <a:r>
              <a:rPr lang="en-CA" sz="2200" dirty="0">
                <a:latin typeface="Arial" pitchFamily="34" charset="0"/>
                <a:cs typeface="Arial" pitchFamily="34" charset="0"/>
              </a:rPr>
              <a:t>INFLAMMATION</a:t>
            </a:r>
            <a:endParaRPr lang="en-CA" sz="2200" dirty="0"/>
          </a:p>
        </p:txBody>
      </p:sp>
      <p:sp>
        <p:nvSpPr>
          <p:cNvPr id="50" name="Rectangle 49"/>
          <p:cNvSpPr/>
          <p:nvPr/>
        </p:nvSpPr>
        <p:spPr>
          <a:xfrm>
            <a:off x="5105398" y="3034052"/>
            <a:ext cx="2883109" cy="762139"/>
          </a:xfrm>
          <a:prstGeom prst="rect">
            <a:avLst/>
          </a:prstGeom>
        </p:spPr>
        <p:txBody>
          <a:bodyPr wrap="none" lIns="84207" tIns="42104" rIns="84207" bIns="42104">
            <a:spAutoFit/>
          </a:bodyPr>
          <a:lstStyle/>
          <a:p>
            <a:r>
              <a:rPr lang="en-CA" sz="2200" dirty="0">
                <a:latin typeface="Arial" pitchFamily="34" charset="0"/>
                <a:cs typeface="Arial" pitchFamily="34" charset="0"/>
              </a:rPr>
              <a:t>APOPTOSIS</a:t>
            </a:r>
          </a:p>
          <a:p>
            <a:r>
              <a:rPr lang="en-CA" sz="2200" dirty="0">
                <a:latin typeface="Arial" pitchFamily="34" charset="0"/>
                <a:cs typeface="Arial" pitchFamily="34" charset="0"/>
              </a:rPr>
              <a:t>CELL SENESCENCE</a:t>
            </a:r>
            <a:endParaRPr lang="en-CA" sz="2200" dirty="0"/>
          </a:p>
        </p:txBody>
      </p:sp>
      <p:sp>
        <p:nvSpPr>
          <p:cNvPr id="51" name="Rectangle 50"/>
          <p:cNvSpPr/>
          <p:nvPr/>
        </p:nvSpPr>
        <p:spPr>
          <a:xfrm>
            <a:off x="5105399" y="3979157"/>
            <a:ext cx="3617477" cy="762139"/>
          </a:xfrm>
          <a:prstGeom prst="rect">
            <a:avLst/>
          </a:prstGeom>
        </p:spPr>
        <p:txBody>
          <a:bodyPr wrap="none" lIns="84207" tIns="42104" rIns="84207" bIns="42104">
            <a:spAutoFit/>
          </a:bodyPr>
          <a:lstStyle/>
          <a:p>
            <a:r>
              <a:rPr lang="en-CA" sz="2200" dirty="0">
                <a:latin typeface="Arial" pitchFamily="34" charset="0"/>
                <a:cs typeface="Arial" pitchFamily="34" charset="0"/>
              </a:rPr>
              <a:t>DNA REPAIR</a:t>
            </a:r>
          </a:p>
          <a:p>
            <a:r>
              <a:rPr lang="en-CA" sz="2200" dirty="0">
                <a:latin typeface="Arial" pitchFamily="34" charset="0"/>
                <a:cs typeface="Arial" pitchFamily="34" charset="0"/>
              </a:rPr>
              <a:t>SCAVENGING OF TOXINS</a:t>
            </a:r>
            <a:endParaRPr lang="en-CA" sz="2200" dirty="0"/>
          </a:p>
        </p:txBody>
      </p:sp>
      <p:cxnSp>
        <p:nvCxnSpPr>
          <p:cNvPr id="52" name="Straight Arrow Connector 51"/>
          <p:cNvCxnSpPr/>
          <p:nvPr/>
        </p:nvCxnSpPr>
        <p:spPr>
          <a:xfrm rot="10800000">
            <a:off x="8770681" y="2105825"/>
            <a:ext cx="0" cy="2700000"/>
          </a:xfrm>
          <a:prstGeom prst="straightConnector1">
            <a:avLst/>
          </a:prstGeom>
          <a:ln w="47625" cmpd="sng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-23078" y="73085"/>
            <a:ext cx="9190156" cy="1254581"/>
          </a:xfrm>
          <a:prstGeom prst="rect">
            <a:avLst/>
          </a:prstGeom>
        </p:spPr>
        <p:txBody>
          <a:bodyPr wrap="none" lIns="84207" tIns="42104" rIns="84207" bIns="42104">
            <a:spAutoFit/>
          </a:bodyPr>
          <a:lstStyle/>
          <a:p>
            <a:pPr algn="ctr"/>
            <a:r>
              <a:rPr lang="en-CA" sz="4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SUMMAY</a:t>
            </a:r>
          </a:p>
          <a:p>
            <a:pPr algn="ctr"/>
            <a:endParaRPr lang="en-CA" sz="11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Hierarchical Levels of Defense Mechanisms Against LDR Perturbations</a:t>
            </a:r>
            <a:endParaRPr lang="en-CA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Golden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541020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>
                <a:latin typeface="Arial" pitchFamily="34" charset="0"/>
                <a:cs typeface="Arial" pitchFamily="34" charset="0"/>
              </a:rPr>
              <a:t>Tharmalingam, S.,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Sreetharan</a:t>
            </a:r>
            <a:r>
              <a:rPr lang="en-US" dirty="0">
                <a:latin typeface="Arial" pitchFamily="34" charset="0"/>
                <a:cs typeface="Arial" pitchFamily="34" charset="0"/>
              </a:rPr>
              <a:t>, S., Brooks, A. L., and Boreham, D. R. (2018) Re-evaluation of the Linear No-threshold (LNT) Model Using New Paradigms and Modern Molecular Studies. </a:t>
            </a:r>
            <a:r>
              <a:rPr lang="en-US" i="1" dirty="0" err="1">
                <a:latin typeface="Arial" pitchFamily="34" charset="0"/>
                <a:cs typeface="Arial" pitchFamily="34" charset="0"/>
              </a:rPr>
              <a:t>Chemico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-Biological Interactions (under review)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n-CA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dirty="0" err="1">
                <a:latin typeface="Arial" pitchFamily="34" charset="0"/>
                <a:cs typeface="Arial" pitchFamily="34" charset="0"/>
              </a:rPr>
              <a:t>Zarnke</a:t>
            </a:r>
            <a:r>
              <a:rPr lang="en-US" dirty="0">
                <a:latin typeface="Arial" pitchFamily="34" charset="0"/>
                <a:cs typeface="Arial" pitchFamily="34" charset="0"/>
              </a:rPr>
              <a:t>, A. M., Tharmalingam, S., Boreham, D. R., and Brooks, A. L. (2018) BEIR VI Radon: The Rest of the Story. </a:t>
            </a:r>
            <a:r>
              <a:rPr lang="en-US" i="1" dirty="0" err="1">
                <a:latin typeface="Arial" pitchFamily="34" charset="0"/>
                <a:cs typeface="Arial" pitchFamily="34" charset="0"/>
              </a:rPr>
              <a:t>Chemico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-Biological Interactions (under review)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n-US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dirty="0">
                <a:latin typeface="Arial" pitchFamily="34" charset="0"/>
                <a:cs typeface="Arial" pitchFamily="34" charset="0"/>
              </a:rPr>
              <a:t>Scott, B. R., and Tharmalingam, S. (2018) The LNT Model for Cancer Induction is Not Supported by Radiobiological Data. </a:t>
            </a:r>
            <a:r>
              <a:rPr lang="en-US" i="1" dirty="0" err="1">
                <a:latin typeface="Arial" pitchFamily="34" charset="0"/>
                <a:cs typeface="Arial" pitchFamily="34" charset="0"/>
              </a:rPr>
              <a:t>Chemico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-Biological Interactions (under review)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n-CA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dirty="0">
                <a:latin typeface="Arial" pitchFamily="34" charset="0"/>
                <a:cs typeface="Arial" pitchFamily="34" charset="0"/>
              </a:rPr>
              <a:t>Ricci, P. F., and Tharmalingam, S. (2018) Ionizing Radiations Epidemiology Does Not Support the LNT Model. </a:t>
            </a:r>
            <a:r>
              <a:rPr lang="en-US" i="1" dirty="0" err="1">
                <a:latin typeface="Arial" pitchFamily="34" charset="0"/>
                <a:cs typeface="Arial" pitchFamily="34" charset="0"/>
              </a:rPr>
              <a:t>Chemico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-Biological Interactions (under review)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  <a:endParaRPr lang="en-CA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9438"/>
            <a:ext cx="8686800" cy="639762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Conclusions: </a:t>
            </a:r>
            <a:br>
              <a:rPr lang="en-CA" b="1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CA" b="1" u="sng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New LDR paradigms</a:t>
            </a:r>
            <a:endParaRPr lang="en-CA" b="1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9144000" cy="4419600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CA" sz="2400" b="1" dirty="0">
                <a:latin typeface="Arial" pitchFamily="34" charset="0"/>
                <a:cs typeface="Arial" pitchFamily="34" charset="0"/>
              </a:rPr>
              <a:t>Activates DNA defense mechanisms.</a:t>
            </a:r>
            <a:endParaRPr lang="en-CA" sz="2400" dirty="0"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CA" sz="2400" b="1" dirty="0">
                <a:latin typeface="Arial" pitchFamily="34" charset="0"/>
                <a:cs typeface="Arial" pitchFamily="34" charset="0"/>
              </a:rPr>
              <a:t>Removes damaged cells. </a:t>
            </a:r>
            <a:endParaRPr lang="en-CA" sz="2400" dirty="0"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CA" sz="2400" b="1" dirty="0">
                <a:latin typeface="Arial" pitchFamily="34" charset="0"/>
                <a:cs typeface="Arial" pitchFamily="34" charset="0"/>
              </a:rPr>
              <a:t>Initiates G2/M cell cycle arrest and senescence.</a:t>
            </a:r>
            <a:endParaRPr lang="en-CA" sz="2400" dirty="0"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CA" sz="2400" b="1" dirty="0">
                <a:latin typeface="Arial" pitchFamily="34" charset="0"/>
                <a:cs typeface="Arial" pitchFamily="34" charset="0"/>
              </a:rPr>
              <a:t>Stimulates upstream signaling molecules.</a:t>
            </a:r>
          </a:p>
          <a:p>
            <a:pPr marL="514350" lvl="0" indent="-514350">
              <a:buFont typeface="+mj-lt"/>
              <a:buAutoNum type="arabicPeriod" startAt="6"/>
            </a:pPr>
            <a:r>
              <a:rPr lang="en-CA" sz="2400" b="1" dirty="0">
                <a:latin typeface="Arial" pitchFamily="34" charset="0"/>
                <a:cs typeface="Arial" pitchFamily="34" charset="0"/>
              </a:rPr>
              <a:t>Elicits adaptive memory via epigenetic mechanisms. </a:t>
            </a:r>
            <a:endParaRPr lang="en-CA" sz="2400" dirty="0"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rabicPeriod" startAt="6"/>
            </a:pPr>
            <a:r>
              <a:rPr lang="en-CA" sz="2400" b="1" dirty="0">
                <a:latin typeface="Arial" pitchFamily="34" charset="0"/>
                <a:cs typeface="Arial" pitchFamily="34" charset="0"/>
              </a:rPr>
              <a:t>Transmits signals to un-irradiated cells (bystander effect). </a:t>
            </a:r>
            <a:endParaRPr lang="en-CA" sz="2400" dirty="0"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rabicPeriod" startAt="6"/>
            </a:pPr>
            <a:r>
              <a:rPr lang="en-CA" sz="2400" b="1" dirty="0">
                <a:latin typeface="Arial" pitchFamily="34" charset="0"/>
                <a:cs typeface="Arial" pitchFamily="34" charset="0"/>
              </a:rPr>
              <a:t>Enhances immune-mediated removal of tumorigenic cells.</a:t>
            </a:r>
            <a:endParaRPr lang="en-CA" sz="2400" dirty="0"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rabicPeriod" startAt="6"/>
            </a:pPr>
            <a:r>
              <a:rPr lang="en-CA" sz="2400" b="1" dirty="0">
                <a:latin typeface="Arial" pitchFamily="34" charset="0"/>
                <a:cs typeface="Arial" pitchFamily="34" charset="0"/>
              </a:rPr>
              <a:t>Improves antioxidative capacity of normal cells thereby limiting tumor formation.</a:t>
            </a:r>
            <a:endParaRPr lang="en-CA" sz="2400" dirty="0"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rabicPeriod" startAt="6"/>
            </a:pPr>
            <a:r>
              <a:rPr lang="en-CA" sz="2400" b="1" dirty="0">
                <a:latin typeface="Arial" pitchFamily="34" charset="0"/>
                <a:cs typeface="Arial" pitchFamily="34" charset="0"/>
              </a:rPr>
              <a:t>Protects against spontaneous neoplastic transformations.</a:t>
            </a:r>
            <a:endParaRPr lang="en-CA" sz="2400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CA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654" name="Picture 6" descr="Image result for Northern Ontario School of Medic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3352800"/>
            <a:ext cx="2514600" cy="2931595"/>
          </a:xfrm>
          <a:prstGeom prst="rect">
            <a:avLst/>
          </a:prstGeom>
          <a:noFill/>
        </p:spPr>
      </p:pic>
      <p:pic>
        <p:nvPicPr>
          <p:cNvPr id="539652" name="Picture 4" descr="Image result for Laurentian Universi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47" y="4038600"/>
            <a:ext cx="6553199" cy="1251735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CA" sz="60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Acknowledgements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22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CA" sz="4000" b="1" dirty="0"/>
              <a:t> Dr. Douglas R. Boreham</a:t>
            </a:r>
          </a:p>
          <a:p>
            <a:pPr>
              <a:buFont typeface="Wingdings" pitchFamily="2" charset="2"/>
              <a:buChar char="q"/>
            </a:pPr>
            <a:r>
              <a:rPr lang="en-CA" sz="4000" b="1" dirty="0"/>
              <a:t> Dr. </a:t>
            </a:r>
            <a:r>
              <a:rPr lang="en-CA" sz="4000" b="1" dirty="0" err="1"/>
              <a:t>Antone</a:t>
            </a:r>
            <a:r>
              <a:rPr lang="en-CA" sz="4000" b="1" dirty="0"/>
              <a:t> L. Brooks</a:t>
            </a:r>
          </a:p>
          <a:p>
            <a:pPr>
              <a:buFont typeface="Wingdings" pitchFamily="2" charset="2"/>
              <a:buChar char="q"/>
            </a:pPr>
            <a:r>
              <a:rPr lang="en-CA" sz="4000" b="1" dirty="0"/>
              <a:t> Dr. Bob Golden, Dr. Bobby R. Scott</a:t>
            </a:r>
          </a:p>
          <a:p>
            <a:pPr>
              <a:buFont typeface="Wingdings" pitchFamily="2" charset="2"/>
              <a:buChar char="q"/>
            </a:pPr>
            <a:r>
              <a:rPr lang="en-CA" sz="4000" b="1" dirty="0"/>
              <a:t> </a:t>
            </a:r>
            <a:r>
              <a:rPr lang="en-CA" sz="4000" b="1" dirty="0" err="1"/>
              <a:t>Shayenthiran</a:t>
            </a:r>
            <a:r>
              <a:rPr lang="en-CA" sz="4000" b="1" dirty="0"/>
              <a:t> </a:t>
            </a:r>
            <a:r>
              <a:rPr lang="en-CA" sz="4000" b="1" dirty="0" err="1"/>
              <a:t>Sreetharan</a:t>
            </a:r>
            <a:endParaRPr lang="en-CA" sz="4000" b="1" dirty="0"/>
          </a:p>
        </p:txBody>
      </p:sp>
      <p:pic>
        <p:nvPicPr>
          <p:cNvPr id="215042" name="Picture 2" descr="Image result for mitac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9300" y="1341273"/>
            <a:ext cx="3124200" cy="868527"/>
          </a:xfrm>
          <a:prstGeom prst="rect">
            <a:avLst/>
          </a:prstGeom>
          <a:noFill/>
        </p:spPr>
      </p:pic>
      <p:pic>
        <p:nvPicPr>
          <p:cNvPr id="4098" name="Picture 2" descr="Image result for Bruce Power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6747" y="5264986"/>
            <a:ext cx="5867400" cy="1440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C:\Users\User\AppData\Local\Microsoft\Windows\Temporary Internet Files\Content.IE5\J7D1EN3R\Anonymous_Paper_4_icon[1].png"/>
          <p:cNvPicPr>
            <a:picLocks noChangeAspect="1" noChangeArrowheads="1"/>
          </p:cNvPicPr>
          <p:nvPr/>
        </p:nvPicPr>
        <p:blipFill>
          <a:blip r:embed="rId2" cstate="print"/>
          <a:srcRect t="8000" r="20001"/>
          <a:stretch>
            <a:fillRect/>
          </a:stretch>
        </p:blipFill>
        <p:spPr bwMode="auto">
          <a:xfrm>
            <a:off x="609600" y="4267186"/>
            <a:ext cx="1524000" cy="1752614"/>
          </a:xfrm>
          <a:prstGeom prst="rect">
            <a:avLst/>
          </a:prstGeom>
          <a:noFill/>
        </p:spPr>
      </p:pic>
      <p:pic>
        <p:nvPicPr>
          <p:cNvPr id="21" name="Picture 3" descr="C:\Users\User\AppData\Local\Microsoft\Windows\Temporary Internet Files\Content.IE5\J7D1EN3R\Anonymous_Paper_4_icon[1].png"/>
          <p:cNvPicPr>
            <a:picLocks noChangeAspect="1" noChangeArrowheads="1"/>
          </p:cNvPicPr>
          <p:nvPr/>
        </p:nvPicPr>
        <p:blipFill>
          <a:blip r:embed="rId2" cstate="print"/>
          <a:srcRect t="8000" r="20001"/>
          <a:stretch>
            <a:fillRect/>
          </a:stretch>
        </p:blipFill>
        <p:spPr bwMode="auto">
          <a:xfrm>
            <a:off x="304800" y="4648200"/>
            <a:ext cx="1524000" cy="1752614"/>
          </a:xfrm>
          <a:prstGeom prst="rect">
            <a:avLst/>
          </a:prstGeom>
          <a:noFill/>
        </p:spPr>
      </p:pic>
      <p:pic>
        <p:nvPicPr>
          <p:cNvPr id="1026" name="Picture 2" descr="Image result for ncbi pubm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066800"/>
            <a:ext cx="5360963" cy="1295400"/>
          </a:xfrm>
          <a:prstGeom prst="rect">
            <a:avLst/>
          </a:prstGeom>
          <a:noFill/>
        </p:spPr>
      </p:pic>
      <p:sp>
        <p:nvSpPr>
          <p:cNvPr id="7" name="Down Arrow 6"/>
          <p:cNvSpPr/>
          <p:nvPr/>
        </p:nvSpPr>
        <p:spPr>
          <a:xfrm>
            <a:off x="1104900" y="2286000"/>
            <a:ext cx="838200" cy="1905000"/>
          </a:xfrm>
          <a:prstGeom prst="down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152400" y="2667000"/>
            <a:ext cx="2743200" cy="762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Low-Dose Radiation</a:t>
            </a:r>
          </a:p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(2012 – 2018)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6183868"/>
            <a:ext cx="174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&gt;600 Studies</a:t>
            </a:r>
            <a:endParaRPr lang="en-CA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4267200" y="2667001"/>
            <a:ext cx="1143000" cy="5105400"/>
          </a:xfrm>
          <a:prstGeom prst="down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3" descr="C:\Users\User\AppData\Local\Microsoft\Windows\Temporary Internet Files\Content.IE5\J7D1EN3R\Anonymous_Paper_4_icon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786" y="4114800"/>
            <a:ext cx="1905014" cy="1905014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7057313" y="5791200"/>
            <a:ext cx="2010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320 Studies</a:t>
            </a:r>
            <a:endParaRPr lang="en-CA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90800" y="4191000"/>
            <a:ext cx="3886200" cy="20574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144000" tIns="72000" rtlCol="0">
            <a:noAutofit/>
          </a:bodyPr>
          <a:lstStyle/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Inclusion:</a:t>
            </a:r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</a:t>
            </a:r>
            <a:r>
              <a:rPr lang="en-CA" dirty="0"/>
              <a:t>Total Absorbed Dose  </a:t>
            </a:r>
            <a:r>
              <a:rPr lang="en-CA" b="1" dirty="0"/>
              <a:t>&lt;500 </a:t>
            </a:r>
            <a:r>
              <a:rPr lang="en-CA" b="1" dirty="0" err="1"/>
              <a:t>mGy</a:t>
            </a:r>
            <a:endParaRPr lang="en-CA" b="1" dirty="0"/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</a:t>
            </a:r>
            <a:r>
              <a:rPr lang="en-CA" dirty="0"/>
              <a:t>Low LET (Linear Energy Transfer)</a:t>
            </a:r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</a:t>
            </a:r>
            <a:r>
              <a:rPr lang="en-CA" dirty="0"/>
              <a:t>Mammalian Systems</a:t>
            </a:r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Exclusion:</a:t>
            </a:r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</a:t>
            </a:r>
            <a:r>
              <a:rPr lang="en-CA" dirty="0"/>
              <a:t>Radiation Therapy Studies</a:t>
            </a:r>
          </a:p>
          <a:p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</a:t>
            </a:r>
            <a:r>
              <a:rPr lang="en-CA" dirty="0"/>
              <a:t>Environmental/Occupational  Studies</a:t>
            </a:r>
            <a:endParaRPr lang="en-CA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CA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CA" sz="4800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8" grpId="0" animBg="1"/>
      <p:bldP spid="20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C:\Users\User\AppData\Local\Microsoft\Windows\Temporary Internet Files\Content.IE5\J7D1EN3R\Anonymous_Paper_4_icon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673" y="147935"/>
            <a:ext cx="1905014" cy="1905014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76200" y="1824335"/>
            <a:ext cx="2010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320 Studies</a:t>
            </a:r>
            <a:endParaRPr lang="en-CA" sz="2400" dirty="0">
              <a:solidFill>
                <a:srgbClr val="C0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6200000">
            <a:off x="2362200" y="152400"/>
            <a:ext cx="685800" cy="1752600"/>
          </a:xfrm>
          <a:prstGeom prst="down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724200" y="152400"/>
            <a:ext cx="4896000" cy="1944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44000" tIns="72000" rtlCol="0">
            <a:noAutofit/>
          </a:bodyPr>
          <a:lstStyle/>
          <a:p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Data Extraction: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radiation type and energy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dose, dose-rate, dosing regimen 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model:  species, strain, tissue/cell type, sex</a:t>
            </a:r>
          </a:p>
          <a:p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analysis: end points, main targets </a:t>
            </a:r>
          </a:p>
          <a:p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key findings and conclusions</a:t>
            </a:r>
            <a:endParaRPr lang="en-CA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867400" y="2209800"/>
            <a:ext cx="609600" cy="685800"/>
          </a:xfrm>
          <a:prstGeom prst="down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429000" y="3048000"/>
            <a:ext cx="5486400" cy="35052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44000" tIns="72000" rtlCol="0">
            <a:noAutofit/>
          </a:bodyPr>
          <a:lstStyle/>
          <a:p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Molecular Endpoints:</a:t>
            </a:r>
          </a:p>
          <a:p>
            <a:pPr marL="342900" indent="-342900">
              <a:buAutoNum type="arabicPeriod"/>
            </a:pPr>
            <a:r>
              <a:rPr lang="en-CA" sz="2000" dirty="0"/>
              <a:t>DNA Damage/Repair, Genome Instability</a:t>
            </a:r>
          </a:p>
          <a:p>
            <a:pPr marL="342900" indent="-342900">
              <a:buAutoNum type="arabicPeriod"/>
            </a:pPr>
            <a:r>
              <a:rPr lang="en-CA" sz="2000" dirty="0"/>
              <a:t>Cell Cycle, Differentiation, Senescence</a:t>
            </a:r>
          </a:p>
          <a:p>
            <a:pPr marL="342900" indent="-342900">
              <a:buAutoNum type="arabicPeriod"/>
            </a:pPr>
            <a:r>
              <a:rPr lang="en-CA" sz="2000" dirty="0"/>
              <a:t>Apoptosis, Necrosis, </a:t>
            </a:r>
            <a:r>
              <a:rPr lang="en-CA" sz="2000" dirty="0" err="1"/>
              <a:t>Autophagy</a:t>
            </a:r>
            <a:endParaRPr lang="en-CA" sz="2000" dirty="0"/>
          </a:p>
          <a:p>
            <a:pPr marL="342900" indent="-342900">
              <a:buAutoNum type="arabicPeriod"/>
            </a:pPr>
            <a:r>
              <a:rPr lang="en-CA" sz="2000" dirty="0"/>
              <a:t>Reactive Oxygen Species (ROS), Hypoxia</a:t>
            </a:r>
          </a:p>
          <a:p>
            <a:pPr marL="342900" indent="-342900">
              <a:buAutoNum type="arabicPeriod"/>
            </a:pPr>
            <a:r>
              <a:rPr lang="en-CA" sz="2000" dirty="0"/>
              <a:t>Cellular Metabolism/</a:t>
            </a:r>
            <a:r>
              <a:rPr lang="en-CA" sz="2000" dirty="0" err="1"/>
              <a:t>Energetics</a:t>
            </a:r>
            <a:endParaRPr lang="en-CA" sz="2000" dirty="0"/>
          </a:p>
          <a:p>
            <a:pPr marL="342900" indent="-342900">
              <a:buAutoNum type="arabicPeriod"/>
            </a:pPr>
            <a:r>
              <a:rPr lang="en-CA" sz="2000" dirty="0"/>
              <a:t>Epigenetics: Methylation, miRNA, Histone</a:t>
            </a:r>
          </a:p>
          <a:p>
            <a:pPr marL="342900" indent="-342900">
              <a:buAutoNum type="arabicPeriod"/>
            </a:pPr>
            <a:r>
              <a:rPr lang="en-CA" sz="2000" dirty="0"/>
              <a:t>Adaptive Response</a:t>
            </a:r>
          </a:p>
          <a:p>
            <a:pPr marL="342900" indent="-342900">
              <a:buAutoNum type="arabicPeriod"/>
            </a:pPr>
            <a:r>
              <a:rPr lang="en-CA" sz="2000" dirty="0"/>
              <a:t>Bystander Effects, Intercellular Communication</a:t>
            </a:r>
          </a:p>
          <a:p>
            <a:pPr marL="342900" indent="-342900">
              <a:buAutoNum type="arabicPeriod"/>
            </a:pPr>
            <a:r>
              <a:rPr lang="en-CA" sz="2000" dirty="0"/>
              <a:t>Immune System</a:t>
            </a:r>
          </a:p>
          <a:p>
            <a:pPr marL="342900" indent="-342900">
              <a:buAutoNum type="arabicPeriod"/>
            </a:pPr>
            <a:r>
              <a:rPr lang="en-CA" sz="2000" dirty="0"/>
              <a:t>Tumorigenesis, Cancer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" y="3352800"/>
            <a:ext cx="2057400" cy="2895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44000" tIns="72000" rtlCol="0">
            <a:noAutofit/>
          </a:bodyPr>
          <a:lstStyle/>
          <a:p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Cell Types: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Epithelial Cells</a:t>
            </a:r>
            <a:endParaRPr lang="en-CA" sz="2000" dirty="0">
              <a:latin typeface="Book Antiqua"/>
            </a:endParaRP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Fibroblasts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Adipocytes</a:t>
            </a:r>
            <a:r>
              <a:rPr lang="en-CA" sz="2000" dirty="0">
                <a:latin typeface="Book Antiqua"/>
              </a:rPr>
              <a:t> 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Muscle Cells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Brain Cells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Immune cells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Cancer cells</a:t>
            </a:r>
          </a:p>
          <a:p>
            <a:pPr lvl="0"/>
            <a:r>
              <a:rPr lang="en-CA" sz="2000" dirty="0">
                <a:latin typeface="Book Antiqua"/>
              </a:rPr>
              <a:t>□ </a:t>
            </a:r>
            <a:r>
              <a:rPr lang="en-CA" sz="2000" dirty="0"/>
              <a:t>Stem cells</a:t>
            </a:r>
          </a:p>
        </p:txBody>
      </p:sp>
      <p:sp>
        <p:nvSpPr>
          <p:cNvPr id="17" name="Down Arrow 16"/>
          <p:cNvSpPr/>
          <p:nvPr/>
        </p:nvSpPr>
        <p:spPr>
          <a:xfrm rot="5400000">
            <a:off x="2590800" y="4495800"/>
            <a:ext cx="609600" cy="609600"/>
          </a:xfrm>
          <a:prstGeom prst="downArrow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575200" y="990600"/>
            <a:ext cx="2124000" cy="5724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/>
          <p:cNvSpPr/>
          <p:nvPr/>
        </p:nvSpPr>
        <p:spPr>
          <a:xfrm>
            <a:off x="2444800" y="990600"/>
            <a:ext cx="2124000" cy="5724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36000" y="990600"/>
            <a:ext cx="2438400" cy="5724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6696000" y="990600"/>
            <a:ext cx="2412000" cy="5724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4402" name="Picture 18"/>
          <p:cNvPicPr>
            <a:picLocks noChangeAspect="1" noChangeArrowheads="1"/>
          </p:cNvPicPr>
          <p:nvPr/>
        </p:nvPicPr>
        <p:blipFill>
          <a:blip r:embed="rId2" cstate="print"/>
          <a:srcRect b="29370"/>
          <a:stretch>
            <a:fillRect/>
          </a:stretch>
        </p:blipFill>
        <p:spPr bwMode="auto">
          <a:xfrm>
            <a:off x="6994525" y="2057400"/>
            <a:ext cx="18446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sz="5400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Outline – LDR DEFENSE</a:t>
            </a:r>
            <a:endParaRPr lang="en-CA" b="1" u="sng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6831480" y="1219200"/>
            <a:ext cx="2160240" cy="698652"/>
          </a:xfrm>
          <a:custGeom>
            <a:avLst/>
            <a:gdLst>
              <a:gd name="connsiteX0" fmla="*/ 0 w 2160240"/>
              <a:gd name="connsiteY0" fmla="*/ 69865 h 698652"/>
              <a:gd name="connsiteX1" fmla="*/ 20463 w 2160240"/>
              <a:gd name="connsiteY1" fmla="*/ 20463 h 698652"/>
              <a:gd name="connsiteX2" fmla="*/ 69865 w 2160240"/>
              <a:gd name="connsiteY2" fmla="*/ 0 h 698652"/>
              <a:gd name="connsiteX3" fmla="*/ 2090375 w 2160240"/>
              <a:gd name="connsiteY3" fmla="*/ 0 h 698652"/>
              <a:gd name="connsiteX4" fmla="*/ 2139777 w 2160240"/>
              <a:gd name="connsiteY4" fmla="*/ 20463 h 698652"/>
              <a:gd name="connsiteX5" fmla="*/ 2160240 w 2160240"/>
              <a:gd name="connsiteY5" fmla="*/ 69865 h 698652"/>
              <a:gd name="connsiteX6" fmla="*/ 2160240 w 2160240"/>
              <a:gd name="connsiteY6" fmla="*/ 628787 h 698652"/>
              <a:gd name="connsiteX7" fmla="*/ 2139777 w 2160240"/>
              <a:gd name="connsiteY7" fmla="*/ 678189 h 698652"/>
              <a:gd name="connsiteX8" fmla="*/ 2090375 w 2160240"/>
              <a:gd name="connsiteY8" fmla="*/ 698652 h 698652"/>
              <a:gd name="connsiteX9" fmla="*/ 69865 w 2160240"/>
              <a:gd name="connsiteY9" fmla="*/ 698652 h 698652"/>
              <a:gd name="connsiteX10" fmla="*/ 20463 w 2160240"/>
              <a:gd name="connsiteY10" fmla="*/ 678189 h 698652"/>
              <a:gd name="connsiteX11" fmla="*/ 0 w 2160240"/>
              <a:gd name="connsiteY11" fmla="*/ 628787 h 698652"/>
              <a:gd name="connsiteX12" fmla="*/ 0 w 2160240"/>
              <a:gd name="connsiteY12" fmla="*/ 69865 h 69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0" h="698652">
                <a:moveTo>
                  <a:pt x="0" y="69865"/>
                </a:moveTo>
                <a:cubicBezTo>
                  <a:pt x="0" y="51336"/>
                  <a:pt x="7361" y="33565"/>
                  <a:pt x="20463" y="20463"/>
                </a:cubicBezTo>
                <a:cubicBezTo>
                  <a:pt x="33565" y="7361"/>
                  <a:pt x="51336" y="0"/>
                  <a:pt x="69865" y="0"/>
                </a:cubicBezTo>
                <a:lnTo>
                  <a:pt x="2090375" y="0"/>
                </a:lnTo>
                <a:cubicBezTo>
                  <a:pt x="2108904" y="0"/>
                  <a:pt x="2126675" y="7361"/>
                  <a:pt x="2139777" y="20463"/>
                </a:cubicBezTo>
                <a:cubicBezTo>
                  <a:pt x="2152879" y="33565"/>
                  <a:pt x="2160240" y="51336"/>
                  <a:pt x="2160240" y="69865"/>
                </a:cubicBezTo>
                <a:lnTo>
                  <a:pt x="2160240" y="628787"/>
                </a:lnTo>
                <a:cubicBezTo>
                  <a:pt x="2160240" y="647316"/>
                  <a:pt x="2152879" y="665087"/>
                  <a:pt x="2139777" y="678189"/>
                </a:cubicBezTo>
                <a:cubicBezTo>
                  <a:pt x="2126675" y="691291"/>
                  <a:pt x="2108904" y="698652"/>
                  <a:pt x="2090375" y="698652"/>
                </a:cubicBezTo>
                <a:lnTo>
                  <a:pt x="69865" y="698652"/>
                </a:lnTo>
                <a:cubicBezTo>
                  <a:pt x="51336" y="698652"/>
                  <a:pt x="33565" y="691291"/>
                  <a:pt x="20463" y="678189"/>
                </a:cubicBezTo>
                <a:cubicBezTo>
                  <a:pt x="7361" y="665087"/>
                  <a:pt x="0" y="647316"/>
                  <a:pt x="0" y="628787"/>
                </a:cubicBezTo>
                <a:lnTo>
                  <a:pt x="0" y="69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143" tIns="127143" rIns="127143" bIns="127143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4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Organs/ Organism</a:t>
            </a:r>
          </a:p>
        </p:txBody>
      </p:sp>
      <p:sp>
        <p:nvSpPr>
          <p:cNvPr id="4" name="Freeform 3"/>
          <p:cNvSpPr/>
          <p:nvPr/>
        </p:nvSpPr>
        <p:spPr>
          <a:xfrm>
            <a:off x="4827200" y="1219200"/>
            <a:ext cx="1620000" cy="698652"/>
          </a:xfrm>
          <a:custGeom>
            <a:avLst/>
            <a:gdLst>
              <a:gd name="connsiteX0" fmla="*/ 0 w 2160240"/>
              <a:gd name="connsiteY0" fmla="*/ 69865 h 698652"/>
              <a:gd name="connsiteX1" fmla="*/ 20463 w 2160240"/>
              <a:gd name="connsiteY1" fmla="*/ 20463 h 698652"/>
              <a:gd name="connsiteX2" fmla="*/ 69865 w 2160240"/>
              <a:gd name="connsiteY2" fmla="*/ 0 h 698652"/>
              <a:gd name="connsiteX3" fmla="*/ 2090375 w 2160240"/>
              <a:gd name="connsiteY3" fmla="*/ 0 h 698652"/>
              <a:gd name="connsiteX4" fmla="*/ 2139777 w 2160240"/>
              <a:gd name="connsiteY4" fmla="*/ 20463 h 698652"/>
              <a:gd name="connsiteX5" fmla="*/ 2160240 w 2160240"/>
              <a:gd name="connsiteY5" fmla="*/ 69865 h 698652"/>
              <a:gd name="connsiteX6" fmla="*/ 2160240 w 2160240"/>
              <a:gd name="connsiteY6" fmla="*/ 628787 h 698652"/>
              <a:gd name="connsiteX7" fmla="*/ 2139777 w 2160240"/>
              <a:gd name="connsiteY7" fmla="*/ 678189 h 698652"/>
              <a:gd name="connsiteX8" fmla="*/ 2090375 w 2160240"/>
              <a:gd name="connsiteY8" fmla="*/ 698652 h 698652"/>
              <a:gd name="connsiteX9" fmla="*/ 69865 w 2160240"/>
              <a:gd name="connsiteY9" fmla="*/ 698652 h 698652"/>
              <a:gd name="connsiteX10" fmla="*/ 20463 w 2160240"/>
              <a:gd name="connsiteY10" fmla="*/ 678189 h 698652"/>
              <a:gd name="connsiteX11" fmla="*/ 0 w 2160240"/>
              <a:gd name="connsiteY11" fmla="*/ 628787 h 698652"/>
              <a:gd name="connsiteX12" fmla="*/ 0 w 2160240"/>
              <a:gd name="connsiteY12" fmla="*/ 69865 h 69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0" h="698652">
                <a:moveTo>
                  <a:pt x="0" y="69865"/>
                </a:moveTo>
                <a:cubicBezTo>
                  <a:pt x="0" y="51336"/>
                  <a:pt x="7361" y="33565"/>
                  <a:pt x="20463" y="20463"/>
                </a:cubicBezTo>
                <a:cubicBezTo>
                  <a:pt x="33565" y="7361"/>
                  <a:pt x="51336" y="0"/>
                  <a:pt x="69865" y="0"/>
                </a:cubicBezTo>
                <a:lnTo>
                  <a:pt x="2090375" y="0"/>
                </a:lnTo>
                <a:cubicBezTo>
                  <a:pt x="2108904" y="0"/>
                  <a:pt x="2126675" y="7361"/>
                  <a:pt x="2139777" y="20463"/>
                </a:cubicBezTo>
                <a:cubicBezTo>
                  <a:pt x="2152879" y="33565"/>
                  <a:pt x="2160240" y="51336"/>
                  <a:pt x="2160240" y="69865"/>
                </a:cubicBezTo>
                <a:lnTo>
                  <a:pt x="2160240" y="628787"/>
                </a:lnTo>
                <a:cubicBezTo>
                  <a:pt x="2160240" y="647316"/>
                  <a:pt x="2152879" y="665087"/>
                  <a:pt x="2139777" y="678189"/>
                </a:cubicBezTo>
                <a:cubicBezTo>
                  <a:pt x="2126675" y="691291"/>
                  <a:pt x="2108904" y="698652"/>
                  <a:pt x="2090375" y="698652"/>
                </a:cubicBezTo>
                <a:lnTo>
                  <a:pt x="69865" y="698652"/>
                </a:lnTo>
                <a:cubicBezTo>
                  <a:pt x="51336" y="698652"/>
                  <a:pt x="33565" y="691291"/>
                  <a:pt x="20463" y="678189"/>
                </a:cubicBezTo>
                <a:cubicBezTo>
                  <a:pt x="7361" y="665087"/>
                  <a:pt x="0" y="647316"/>
                  <a:pt x="0" y="628787"/>
                </a:cubicBezTo>
                <a:lnTo>
                  <a:pt x="0" y="69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5">
              <a:hueOff val="-2483469"/>
              <a:satOff val="9953"/>
              <a:lumOff val="2157"/>
              <a:alphaOff val="0"/>
            </a:schemeClr>
          </a:fillRef>
          <a:effectRef idx="0">
            <a:schemeClr val="accent5">
              <a:hueOff val="-2483469"/>
              <a:satOff val="9953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143" tIns="127143" rIns="127143" bIns="127143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8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Tissues</a:t>
            </a:r>
          </a:p>
        </p:txBody>
      </p:sp>
      <p:sp>
        <p:nvSpPr>
          <p:cNvPr id="5" name="Freeform 4"/>
          <p:cNvSpPr/>
          <p:nvPr/>
        </p:nvSpPr>
        <p:spPr>
          <a:xfrm>
            <a:off x="2696800" y="1219200"/>
            <a:ext cx="1620000" cy="698652"/>
          </a:xfrm>
          <a:custGeom>
            <a:avLst/>
            <a:gdLst>
              <a:gd name="connsiteX0" fmla="*/ 0 w 2160240"/>
              <a:gd name="connsiteY0" fmla="*/ 69865 h 698652"/>
              <a:gd name="connsiteX1" fmla="*/ 20463 w 2160240"/>
              <a:gd name="connsiteY1" fmla="*/ 20463 h 698652"/>
              <a:gd name="connsiteX2" fmla="*/ 69865 w 2160240"/>
              <a:gd name="connsiteY2" fmla="*/ 0 h 698652"/>
              <a:gd name="connsiteX3" fmla="*/ 2090375 w 2160240"/>
              <a:gd name="connsiteY3" fmla="*/ 0 h 698652"/>
              <a:gd name="connsiteX4" fmla="*/ 2139777 w 2160240"/>
              <a:gd name="connsiteY4" fmla="*/ 20463 h 698652"/>
              <a:gd name="connsiteX5" fmla="*/ 2160240 w 2160240"/>
              <a:gd name="connsiteY5" fmla="*/ 69865 h 698652"/>
              <a:gd name="connsiteX6" fmla="*/ 2160240 w 2160240"/>
              <a:gd name="connsiteY6" fmla="*/ 628787 h 698652"/>
              <a:gd name="connsiteX7" fmla="*/ 2139777 w 2160240"/>
              <a:gd name="connsiteY7" fmla="*/ 678189 h 698652"/>
              <a:gd name="connsiteX8" fmla="*/ 2090375 w 2160240"/>
              <a:gd name="connsiteY8" fmla="*/ 698652 h 698652"/>
              <a:gd name="connsiteX9" fmla="*/ 69865 w 2160240"/>
              <a:gd name="connsiteY9" fmla="*/ 698652 h 698652"/>
              <a:gd name="connsiteX10" fmla="*/ 20463 w 2160240"/>
              <a:gd name="connsiteY10" fmla="*/ 678189 h 698652"/>
              <a:gd name="connsiteX11" fmla="*/ 0 w 2160240"/>
              <a:gd name="connsiteY11" fmla="*/ 628787 h 698652"/>
              <a:gd name="connsiteX12" fmla="*/ 0 w 2160240"/>
              <a:gd name="connsiteY12" fmla="*/ 69865 h 69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0" h="698652">
                <a:moveTo>
                  <a:pt x="0" y="69865"/>
                </a:moveTo>
                <a:cubicBezTo>
                  <a:pt x="0" y="51336"/>
                  <a:pt x="7361" y="33565"/>
                  <a:pt x="20463" y="20463"/>
                </a:cubicBezTo>
                <a:cubicBezTo>
                  <a:pt x="33565" y="7361"/>
                  <a:pt x="51336" y="0"/>
                  <a:pt x="69865" y="0"/>
                </a:cubicBezTo>
                <a:lnTo>
                  <a:pt x="2090375" y="0"/>
                </a:lnTo>
                <a:cubicBezTo>
                  <a:pt x="2108904" y="0"/>
                  <a:pt x="2126675" y="7361"/>
                  <a:pt x="2139777" y="20463"/>
                </a:cubicBezTo>
                <a:cubicBezTo>
                  <a:pt x="2152879" y="33565"/>
                  <a:pt x="2160240" y="51336"/>
                  <a:pt x="2160240" y="69865"/>
                </a:cubicBezTo>
                <a:lnTo>
                  <a:pt x="2160240" y="628787"/>
                </a:lnTo>
                <a:cubicBezTo>
                  <a:pt x="2160240" y="647316"/>
                  <a:pt x="2152879" y="665087"/>
                  <a:pt x="2139777" y="678189"/>
                </a:cubicBezTo>
                <a:cubicBezTo>
                  <a:pt x="2126675" y="691291"/>
                  <a:pt x="2108904" y="698652"/>
                  <a:pt x="2090375" y="698652"/>
                </a:cubicBezTo>
                <a:lnTo>
                  <a:pt x="69865" y="698652"/>
                </a:lnTo>
                <a:cubicBezTo>
                  <a:pt x="51336" y="698652"/>
                  <a:pt x="33565" y="691291"/>
                  <a:pt x="20463" y="678189"/>
                </a:cubicBezTo>
                <a:cubicBezTo>
                  <a:pt x="7361" y="665087"/>
                  <a:pt x="0" y="647316"/>
                  <a:pt x="0" y="628787"/>
                </a:cubicBezTo>
                <a:lnTo>
                  <a:pt x="0" y="69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5">
              <a:hueOff val="-4966938"/>
              <a:satOff val="19906"/>
              <a:lumOff val="4314"/>
              <a:alphaOff val="0"/>
            </a:schemeClr>
          </a:fillRef>
          <a:effectRef idx="0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143" tIns="127143" rIns="127143" bIns="127143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8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Cells</a:t>
            </a:r>
          </a:p>
        </p:txBody>
      </p:sp>
      <p:sp>
        <p:nvSpPr>
          <p:cNvPr id="6" name="Freeform 5"/>
          <p:cNvSpPr/>
          <p:nvPr/>
        </p:nvSpPr>
        <p:spPr>
          <a:xfrm>
            <a:off x="157080" y="1219200"/>
            <a:ext cx="2160240" cy="698652"/>
          </a:xfrm>
          <a:custGeom>
            <a:avLst/>
            <a:gdLst>
              <a:gd name="connsiteX0" fmla="*/ 0 w 2160240"/>
              <a:gd name="connsiteY0" fmla="*/ 69865 h 698652"/>
              <a:gd name="connsiteX1" fmla="*/ 20463 w 2160240"/>
              <a:gd name="connsiteY1" fmla="*/ 20463 h 698652"/>
              <a:gd name="connsiteX2" fmla="*/ 69865 w 2160240"/>
              <a:gd name="connsiteY2" fmla="*/ 0 h 698652"/>
              <a:gd name="connsiteX3" fmla="*/ 2090375 w 2160240"/>
              <a:gd name="connsiteY3" fmla="*/ 0 h 698652"/>
              <a:gd name="connsiteX4" fmla="*/ 2139777 w 2160240"/>
              <a:gd name="connsiteY4" fmla="*/ 20463 h 698652"/>
              <a:gd name="connsiteX5" fmla="*/ 2160240 w 2160240"/>
              <a:gd name="connsiteY5" fmla="*/ 69865 h 698652"/>
              <a:gd name="connsiteX6" fmla="*/ 2160240 w 2160240"/>
              <a:gd name="connsiteY6" fmla="*/ 628787 h 698652"/>
              <a:gd name="connsiteX7" fmla="*/ 2139777 w 2160240"/>
              <a:gd name="connsiteY7" fmla="*/ 678189 h 698652"/>
              <a:gd name="connsiteX8" fmla="*/ 2090375 w 2160240"/>
              <a:gd name="connsiteY8" fmla="*/ 698652 h 698652"/>
              <a:gd name="connsiteX9" fmla="*/ 69865 w 2160240"/>
              <a:gd name="connsiteY9" fmla="*/ 698652 h 698652"/>
              <a:gd name="connsiteX10" fmla="*/ 20463 w 2160240"/>
              <a:gd name="connsiteY10" fmla="*/ 678189 h 698652"/>
              <a:gd name="connsiteX11" fmla="*/ 0 w 2160240"/>
              <a:gd name="connsiteY11" fmla="*/ 628787 h 698652"/>
              <a:gd name="connsiteX12" fmla="*/ 0 w 2160240"/>
              <a:gd name="connsiteY12" fmla="*/ 69865 h 69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240" h="698652">
                <a:moveTo>
                  <a:pt x="0" y="69865"/>
                </a:moveTo>
                <a:cubicBezTo>
                  <a:pt x="0" y="51336"/>
                  <a:pt x="7361" y="33565"/>
                  <a:pt x="20463" y="20463"/>
                </a:cubicBezTo>
                <a:cubicBezTo>
                  <a:pt x="33565" y="7361"/>
                  <a:pt x="51336" y="0"/>
                  <a:pt x="69865" y="0"/>
                </a:cubicBezTo>
                <a:lnTo>
                  <a:pt x="2090375" y="0"/>
                </a:lnTo>
                <a:cubicBezTo>
                  <a:pt x="2108904" y="0"/>
                  <a:pt x="2126675" y="7361"/>
                  <a:pt x="2139777" y="20463"/>
                </a:cubicBezTo>
                <a:cubicBezTo>
                  <a:pt x="2152879" y="33565"/>
                  <a:pt x="2160240" y="51336"/>
                  <a:pt x="2160240" y="69865"/>
                </a:cubicBezTo>
                <a:lnTo>
                  <a:pt x="2160240" y="628787"/>
                </a:lnTo>
                <a:cubicBezTo>
                  <a:pt x="2160240" y="647316"/>
                  <a:pt x="2152879" y="665087"/>
                  <a:pt x="2139777" y="678189"/>
                </a:cubicBezTo>
                <a:cubicBezTo>
                  <a:pt x="2126675" y="691291"/>
                  <a:pt x="2108904" y="698652"/>
                  <a:pt x="2090375" y="698652"/>
                </a:cubicBezTo>
                <a:lnTo>
                  <a:pt x="69865" y="698652"/>
                </a:lnTo>
                <a:cubicBezTo>
                  <a:pt x="51336" y="698652"/>
                  <a:pt x="33565" y="691291"/>
                  <a:pt x="20463" y="678189"/>
                </a:cubicBezTo>
                <a:cubicBezTo>
                  <a:pt x="7361" y="665087"/>
                  <a:pt x="0" y="647316"/>
                  <a:pt x="0" y="628787"/>
                </a:cubicBezTo>
                <a:lnTo>
                  <a:pt x="0" y="698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5">
              <a:hueOff val="-7450407"/>
              <a:satOff val="29858"/>
              <a:lumOff val="6471"/>
              <a:alphaOff val="0"/>
            </a:schemeClr>
          </a:fillRef>
          <a:effectRef idx="0">
            <a:schemeClr val="accent5">
              <a:hueOff val="-7450407"/>
              <a:satOff val="29858"/>
              <a:lumOff val="6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143" tIns="144000" rIns="127143" bIns="127143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4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Molecules </a:t>
            </a:r>
            <a:r>
              <a:rPr lang="en-CA" sz="1600" b="1" kern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DNA, RNA, Protein</a:t>
            </a:r>
            <a:endParaRPr lang="en-CA" sz="2400" b="1" kern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4386" name="Picture 2" descr="https://smart.servier.com/wp-content/uploads/2016/10/Adrenal-gland-Cell-types.png"/>
          <p:cNvPicPr>
            <a:picLocks noChangeAspect="1" noChangeArrowheads="1"/>
          </p:cNvPicPr>
          <p:nvPr/>
        </p:nvPicPr>
        <p:blipFill>
          <a:blip r:embed="rId3" cstate="print"/>
          <a:srcRect t="5201" r="73206" b="32381"/>
          <a:stretch>
            <a:fillRect/>
          </a:stretch>
        </p:blipFill>
        <p:spPr bwMode="auto">
          <a:xfrm>
            <a:off x="4953000" y="2133600"/>
            <a:ext cx="1371600" cy="3657600"/>
          </a:xfrm>
          <a:prstGeom prst="rect">
            <a:avLst/>
          </a:prstGeom>
          <a:noFill/>
        </p:spPr>
      </p:pic>
      <p:pic>
        <p:nvPicPr>
          <p:cNvPr id="144388" name="Picture 4" descr="https://smart.servier.com/wp-content/uploads/2016/10/Cell_souche-680x56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3690436">
            <a:off x="2651991" y="3520002"/>
            <a:ext cx="557774" cy="466726"/>
          </a:xfrm>
          <a:prstGeom prst="rect">
            <a:avLst/>
          </a:prstGeom>
          <a:noFill/>
        </p:spPr>
      </p:pic>
      <p:pic>
        <p:nvPicPr>
          <p:cNvPr id="144390" name="Picture 6" descr="https://smart.servier.com/wp-content/uploads/2016/10/Cult_cell_souches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22393" y="2133600"/>
            <a:ext cx="679924" cy="504826"/>
          </a:xfrm>
          <a:prstGeom prst="rect">
            <a:avLst/>
          </a:prstGeom>
          <a:noFill/>
        </p:spPr>
      </p:pic>
      <p:pic>
        <p:nvPicPr>
          <p:cNvPr id="144392" name="Picture 8" descr="https://smart.servier.com/wp-content/uploads/2016/10/Cult_cell_souches7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539172">
            <a:off x="3562263" y="3411991"/>
            <a:ext cx="667587" cy="459894"/>
          </a:xfrm>
          <a:prstGeom prst="rect">
            <a:avLst/>
          </a:prstGeom>
          <a:noFill/>
        </p:spPr>
      </p:pic>
      <p:pic>
        <p:nvPicPr>
          <p:cNvPr id="144394" name="Picture 10" descr="https://smart.servier.com/wp-content/uploads/2016/10/Astrocyte01-680x58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9993" y="2667000"/>
            <a:ext cx="1004101" cy="866776"/>
          </a:xfrm>
          <a:prstGeom prst="rect">
            <a:avLst/>
          </a:prstGeom>
          <a:noFill/>
        </p:spPr>
      </p:pic>
      <p:pic>
        <p:nvPicPr>
          <p:cNvPr id="144396" name="Picture 12" descr="https://smart.servier.com/wp-content/uploads/2016/10/cellule_vide_06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36793" y="2362200"/>
            <a:ext cx="533400" cy="884041"/>
          </a:xfrm>
          <a:prstGeom prst="rect">
            <a:avLst/>
          </a:prstGeom>
          <a:noFill/>
        </p:spPr>
      </p:pic>
      <p:pic>
        <p:nvPicPr>
          <p:cNvPr id="144398" name="Picture 14" descr="https://smart.servier.com/wp-content/uploads/2016/10/adn_01.png"/>
          <p:cNvPicPr>
            <a:picLocks noChangeAspect="1" noChangeArrowheads="1"/>
          </p:cNvPicPr>
          <p:nvPr/>
        </p:nvPicPr>
        <p:blipFill>
          <a:blip r:embed="rId9" cstate="print"/>
          <a:srcRect t="12903"/>
          <a:stretch>
            <a:fillRect/>
          </a:stretch>
        </p:blipFill>
        <p:spPr bwMode="auto">
          <a:xfrm rot="5400000">
            <a:off x="935065" y="1408829"/>
            <a:ext cx="455456" cy="2057399"/>
          </a:xfrm>
          <a:prstGeom prst="rect">
            <a:avLst/>
          </a:prstGeom>
          <a:noFill/>
        </p:spPr>
      </p:pic>
      <p:pic>
        <p:nvPicPr>
          <p:cNvPr id="144400" name="Picture 16" descr="https://smart.servier.com/wp-content/uploads/2016/10/Translation-680x488.png"/>
          <p:cNvPicPr>
            <a:picLocks noChangeAspect="1" noChangeArrowheads="1"/>
          </p:cNvPicPr>
          <p:nvPr/>
        </p:nvPicPr>
        <p:blipFill>
          <a:blip r:embed="rId10" cstate="print"/>
          <a:srcRect l="6100" t="29167" r="41034"/>
          <a:stretch>
            <a:fillRect/>
          </a:stretch>
        </p:blipFill>
        <p:spPr bwMode="auto">
          <a:xfrm>
            <a:off x="228601" y="2895600"/>
            <a:ext cx="1981200" cy="1905000"/>
          </a:xfrm>
          <a:prstGeom prst="rect">
            <a:avLst/>
          </a:prstGeom>
          <a:noFill/>
        </p:spPr>
      </p:pic>
      <p:pic>
        <p:nvPicPr>
          <p:cNvPr id="16" name="Picture 16" descr="https://smart.servier.com/wp-content/uploads/2016/10/Translation-680x488.png"/>
          <p:cNvPicPr>
            <a:picLocks noChangeAspect="1" noChangeArrowheads="1"/>
          </p:cNvPicPr>
          <p:nvPr/>
        </p:nvPicPr>
        <p:blipFill>
          <a:blip r:embed="rId10" cstate="print"/>
          <a:srcRect l="63033" t="57500" r="4434" b="2833"/>
          <a:stretch>
            <a:fillRect/>
          </a:stretch>
        </p:blipFill>
        <p:spPr bwMode="auto">
          <a:xfrm rot="18851977">
            <a:off x="344632" y="4260089"/>
            <a:ext cx="1654629" cy="1447800"/>
          </a:xfrm>
          <a:prstGeom prst="rect">
            <a:avLst/>
          </a:prstGeom>
          <a:noFill/>
        </p:spPr>
      </p:pic>
      <p:pic>
        <p:nvPicPr>
          <p:cNvPr id="17" name="Picture 4" descr="https://smart.servier.com/wp-content/uploads/2016/10/Cell_souche-680x56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3690436">
            <a:off x="3566390" y="4625879"/>
            <a:ext cx="557774" cy="466726"/>
          </a:xfrm>
          <a:prstGeom prst="rect">
            <a:avLst/>
          </a:prstGeom>
          <a:noFill/>
        </p:spPr>
      </p:pic>
      <p:pic>
        <p:nvPicPr>
          <p:cNvPr id="18" name="Picture 6" descr="https://smart.servier.com/wp-content/uploads/2016/10/Cult_cell_souches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7800" y="5257800"/>
            <a:ext cx="679924" cy="504826"/>
          </a:xfrm>
          <a:prstGeom prst="rect">
            <a:avLst/>
          </a:prstGeom>
          <a:noFill/>
        </p:spPr>
      </p:pic>
      <p:pic>
        <p:nvPicPr>
          <p:cNvPr id="19" name="Picture 8" descr="https://smart.servier.com/wp-content/uploads/2016/10/Cult_cell_souches7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2392485">
            <a:off x="2790972" y="5154120"/>
            <a:ext cx="667587" cy="459894"/>
          </a:xfrm>
          <a:prstGeom prst="rect">
            <a:avLst/>
          </a:prstGeom>
          <a:noFill/>
        </p:spPr>
      </p:pic>
      <p:pic>
        <p:nvPicPr>
          <p:cNvPr id="20" name="Picture 10" descr="https://smart.servier.com/wp-content/uploads/2016/10/Astrocyte01-680x587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47201" y="4258012"/>
            <a:ext cx="838200" cy="723564"/>
          </a:xfrm>
          <a:prstGeom prst="rect">
            <a:avLst/>
          </a:prstGeom>
          <a:noFill/>
        </p:spPr>
      </p:pic>
      <p:pic>
        <p:nvPicPr>
          <p:cNvPr id="21" name="Picture 12" descr="https://smart.servier.com/wp-content/uploads/2016/10/cellule_vide_06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5400000">
            <a:off x="3712717" y="3887483"/>
            <a:ext cx="459765" cy="762000"/>
          </a:xfrm>
          <a:prstGeom prst="rect">
            <a:avLst/>
          </a:prstGeom>
          <a:noFill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3" cstate="print"/>
          <a:srcRect b="21534"/>
          <a:stretch>
            <a:fillRect/>
          </a:stretch>
        </p:blipFill>
        <p:spPr bwMode="auto">
          <a:xfrm>
            <a:off x="7539588" y="3381285"/>
            <a:ext cx="705584" cy="1102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Freeform 25"/>
          <p:cNvSpPr/>
          <p:nvPr/>
        </p:nvSpPr>
        <p:spPr>
          <a:xfrm>
            <a:off x="7892380" y="2830169"/>
            <a:ext cx="352792" cy="723165"/>
          </a:xfrm>
          <a:custGeom>
            <a:avLst/>
            <a:gdLst>
              <a:gd name="connsiteX0" fmla="*/ 9525 w 262255"/>
              <a:gd name="connsiteY0" fmla="*/ 114300 h 634365"/>
              <a:gd name="connsiteX1" fmla="*/ 17145 w 262255"/>
              <a:gd name="connsiteY1" fmla="*/ 15240 h 634365"/>
              <a:gd name="connsiteX2" fmla="*/ 81915 w 262255"/>
              <a:gd name="connsiteY2" fmla="*/ 22860 h 634365"/>
              <a:gd name="connsiteX3" fmla="*/ 169545 w 262255"/>
              <a:gd name="connsiteY3" fmla="*/ 121920 h 634365"/>
              <a:gd name="connsiteX4" fmla="*/ 249555 w 262255"/>
              <a:gd name="connsiteY4" fmla="*/ 270510 h 634365"/>
              <a:gd name="connsiteX5" fmla="*/ 245745 w 262255"/>
              <a:gd name="connsiteY5" fmla="*/ 434340 h 634365"/>
              <a:gd name="connsiteX6" fmla="*/ 241935 w 262255"/>
              <a:gd name="connsiteY6" fmla="*/ 598170 h 634365"/>
              <a:gd name="connsiteX7" fmla="*/ 241935 w 262255"/>
              <a:gd name="connsiteY7" fmla="*/ 613410 h 634365"/>
              <a:gd name="connsiteX8" fmla="*/ 234315 w 262255"/>
              <a:gd name="connsiteY8" fmla="*/ 628650 h 634365"/>
              <a:gd name="connsiteX9" fmla="*/ 146685 w 262255"/>
              <a:gd name="connsiteY9" fmla="*/ 579120 h 634365"/>
              <a:gd name="connsiteX10" fmla="*/ 40005 w 262255"/>
              <a:gd name="connsiteY10" fmla="*/ 548640 h 634365"/>
              <a:gd name="connsiteX11" fmla="*/ 5715 w 262255"/>
              <a:gd name="connsiteY11" fmla="*/ 354330 h 634365"/>
              <a:gd name="connsiteX12" fmla="*/ 9525 w 262255"/>
              <a:gd name="connsiteY12" fmla="*/ 114300 h 63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255" h="634365">
                <a:moveTo>
                  <a:pt x="9525" y="114300"/>
                </a:moveTo>
                <a:cubicBezTo>
                  <a:pt x="11430" y="57785"/>
                  <a:pt x="5080" y="30480"/>
                  <a:pt x="17145" y="15240"/>
                </a:cubicBezTo>
                <a:cubicBezTo>
                  <a:pt x="29210" y="0"/>
                  <a:pt x="56515" y="5080"/>
                  <a:pt x="81915" y="22860"/>
                </a:cubicBezTo>
                <a:cubicBezTo>
                  <a:pt x="107315" y="40640"/>
                  <a:pt x="141605" y="80645"/>
                  <a:pt x="169545" y="121920"/>
                </a:cubicBezTo>
                <a:cubicBezTo>
                  <a:pt x="197485" y="163195"/>
                  <a:pt x="236855" y="218440"/>
                  <a:pt x="249555" y="270510"/>
                </a:cubicBezTo>
                <a:cubicBezTo>
                  <a:pt x="262255" y="322580"/>
                  <a:pt x="245745" y="434340"/>
                  <a:pt x="245745" y="434340"/>
                </a:cubicBezTo>
                <a:cubicBezTo>
                  <a:pt x="244475" y="488950"/>
                  <a:pt x="242570" y="568325"/>
                  <a:pt x="241935" y="598170"/>
                </a:cubicBezTo>
                <a:cubicBezTo>
                  <a:pt x="241300" y="628015"/>
                  <a:pt x="243205" y="608330"/>
                  <a:pt x="241935" y="613410"/>
                </a:cubicBezTo>
                <a:cubicBezTo>
                  <a:pt x="240665" y="618490"/>
                  <a:pt x="250190" y="634365"/>
                  <a:pt x="234315" y="628650"/>
                </a:cubicBezTo>
                <a:cubicBezTo>
                  <a:pt x="218440" y="622935"/>
                  <a:pt x="179070" y="592455"/>
                  <a:pt x="146685" y="579120"/>
                </a:cubicBezTo>
                <a:cubicBezTo>
                  <a:pt x="114300" y="565785"/>
                  <a:pt x="63500" y="586105"/>
                  <a:pt x="40005" y="548640"/>
                </a:cubicBezTo>
                <a:cubicBezTo>
                  <a:pt x="16510" y="511175"/>
                  <a:pt x="11430" y="430530"/>
                  <a:pt x="5715" y="354330"/>
                </a:cubicBezTo>
                <a:cubicBezTo>
                  <a:pt x="0" y="278130"/>
                  <a:pt x="7620" y="170815"/>
                  <a:pt x="9525" y="114300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75959" tIns="37980" rIns="75959" bIns="37980" rtlCol="0" anchor="ctr"/>
          <a:lstStyle/>
          <a:p>
            <a:pPr algn="ctr"/>
            <a:endParaRPr lang="en-CA"/>
          </a:p>
        </p:txBody>
      </p:sp>
      <p:sp>
        <p:nvSpPr>
          <p:cNvPr id="27" name="Freeform 26"/>
          <p:cNvSpPr/>
          <p:nvPr/>
        </p:nvSpPr>
        <p:spPr>
          <a:xfrm flipH="1">
            <a:off x="7539588" y="2830169"/>
            <a:ext cx="352792" cy="723165"/>
          </a:xfrm>
          <a:custGeom>
            <a:avLst/>
            <a:gdLst>
              <a:gd name="connsiteX0" fmla="*/ 9525 w 262255"/>
              <a:gd name="connsiteY0" fmla="*/ 114300 h 634365"/>
              <a:gd name="connsiteX1" fmla="*/ 17145 w 262255"/>
              <a:gd name="connsiteY1" fmla="*/ 15240 h 634365"/>
              <a:gd name="connsiteX2" fmla="*/ 81915 w 262255"/>
              <a:gd name="connsiteY2" fmla="*/ 22860 h 634365"/>
              <a:gd name="connsiteX3" fmla="*/ 169545 w 262255"/>
              <a:gd name="connsiteY3" fmla="*/ 121920 h 634365"/>
              <a:gd name="connsiteX4" fmla="*/ 249555 w 262255"/>
              <a:gd name="connsiteY4" fmla="*/ 270510 h 634365"/>
              <a:gd name="connsiteX5" fmla="*/ 245745 w 262255"/>
              <a:gd name="connsiteY5" fmla="*/ 434340 h 634365"/>
              <a:gd name="connsiteX6" fmla="*/ 241935 w 262255"/>
              <a:gd name="connsiteY6" fmla="*/ 598170 h 634365"/>
              <a:gd name="connsiteX7" fmla="*/ 241935 w 262255"/>
              <a:gd name="connsiteY7" fmla="*/ 613410 h 634365"/>
              <a:gd name="connsiteX8" fmla="*/ 234315 w 262255"/>
              <a:gd name="connsiteY8" fmla="*/ 628650 h 634365"/>
              <a:gd name="connsiteX9" fmla="*/ 146685 w 262255"/>
              <a:gd name="connsiteY9" fmla="*/ 579120 h 634365"/>
              <a:gd name="connsiteX10" fmla="*/ 40005 w 262255"/>
              <a:gd name="connsiteY10" fmla="*/ 548640 h 634365"/>
              <a:gd name="connsiteX11" fmla="*/ 5715 w 262255"/>
              <a:gd name="connsiteY11" fmla="*/ 354330 h 634365"/>
              <a:gd name="connsiteX12" fmla="*/ 9525 w 262255"/>
              <a:gd name="connsiteY12" fmla="*/ 114300 h 63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255" h="634365">
                <a:moveTo>
                  <a:pt x="9525" y="114300"/>
                </a:moveTo>
                <a:cubicBezTo>
                  <a:pt x="11430" y="57785"/>
                  <a:pt x="5080" y="30480"/>
                  <a:pt x="17145" y="15240"/>
                </a:cubicBezTo>
                <a:cubicBezTo>
                  <a:pt x="29210" y="0"/>
                  <a:pt x="56515" y="5080"/>
                  <a:pt x="81915" y="22860"/>
                </a:cubicBezTo>
                <a:cubicBezTo>
                  <a:pt x="107315" y="40640"/>
                  <a:pt x="141605" y="80645"/>
                  <a:pt x="169545" y="121920"/>
                </a:cubicBezTo>
                <a:cubicBezTo>
                  <a:pt x="197485" y="163195"/>
                  <a:pt x="236855" y="218440"/>
                  <a:pt x="249555" y="270510"/>
                </a:cubicBezTo>
                <a:cubicBezTo>
                  <a:pt x="262255" y="322580"/>
                  <a:pt x="245745" y="434340"/>
                  <a:pt x="245745" y="434340"/>
                </a:cubicBezTo>
                <a:cubicBezTo>
                  <a:pt x="244475" y="488950"/>
                  <a:pt x="242570" y="568325"/>
                  <a:pt x="241935" y="598170"/>
                </a:cubicBezTo>
                <a:cubicBezTo>
                  <a:pt x="241300" y="628015"/>
                  <a:pt x="243205" y="608330"/>
                  <a:pt x="241935" y="613410"/>
                </a:cubicBezTo>
                <a:cubicBezTo>
                  <a:pt x="240665" y="618490"/>
                  <a:pt x="250190" y="634365"/>
                  <a:pt x="234315" y="628650"/>
                </a:cubicBezTo>
                <a:cubicBezTo>
                  <a:pt x="218440" y="622935"/>
                  <a:pt x="179070" y="592455"/>
                  <a:pt x="146685" y="579120"/>
                </a:cubicBezTo>
                <a:cubicBezTo>
                  <a:pt x="114300" y="565785"/>
                  <a:pt x="63500" y="586105"/>
                  <a:pt x="40005" y="548640"/>
                </a:cubicBezTo>
                <a:cubicBezTo>
                  <a:pt x="16510" y="511175"/>
                  <a:pt x="11430" y="430530"/>
                  <a:pt x="5715" y="354330"/>
                </a:cubicBezTo>
                <a:cubicBezTo>
                  <a:pt x="0" y="278130"/>
                  <a:pt x="7620" y="170815"/>
                  <a:pt x="9525" y="114300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75959" tIns="37980" rIns="75959" bIns="37980" rtlCol="0" anchor="ctr"/>
          <a:lstStyle/>
          <a:p>
            <a:pPr algn="ctr"/>
            <a:endParaRPr lang="en-CA"/>
          </a:p>
        </p:txBody>
      </p:sp>
      <p:sp>
        <p:nvSpPr>
          <p:cNvPr id="28" name="Freeform 27"/>
          <p:cNvSpPr/>
          <p:nvPr/>
        </p:nvSpPr>
        <p:spPr>
          <a:xfrm>
            <a:off x="7833581" y="2585228"/>
            <a:ext cx="117597" cy="857292"/>
          </a:xfrm>
          <a:custGeom>
            <a:avLst/>
            <a:gdLst>
              <a:gd name="connsiteX0" fmla="*/ 5715 w 78105"/>
              <a:gd name="connsiteY0" fmla="*/ 31115 h 554355"/>
              <a:gd name="connsiteX1" fmla="*/ 17145 w 78105"/>
              <a:gd name="connsiteY1" fmla="*/ 309245 h 554355"/>
              <a:gd name="connsiteX2" fmla="*/ 13335 w 78105"/>
              <a:gd name="connsiteY2" fmla="*/ 454025 h 554355"/>
              <a:gd name="connsiteX3" fmla="*/ 13335 w 78105"/>
              <a:gd name="connsiteY3" fmla="*/ 537845 h 554355"/>
              <a:gd name="connsiteX4" fmla="*/ 70485 w 78105"/>
              <a:gd name="connsiteY4" fmla="*/ 537845 h 554355"/>
              <a:gd name="connsiteX5" fmla="*/ 59055 w 78105"/>
              <a:gd name="connsiteY5" fmla="*/ 438785 h 554355"/>
              <a:gd name="connsiteX6" fmla="*/ 59055 w 78105"/>
              <a:gd name="connsiteY6" fmla="*/ 301625 h 554355"/>
              <a:gd name="connsiteX7" fmla="*/ 51435 w 78105"/>
              <a:gd name="connsiteY7" fmla="*/ 122555 h 554355"/>
              <a:gd name="connsiteX8" fmla="*/ 5715 w 78105"/>
              <a:gd name="connsiteY8" fmla="*/ 31115 h 5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105" h="554355">
                <a:moveTo>
                  <a:pt x="5715" y="31115"/>
                </a:moveTo>
                <a:cubicBezTo>
                  <a:pt x="0" y="62230"/>
                  <a:pt x="15875" y="238760"/>
                  <a:pt x="17145" y="309245"/>
                </a:cubicBezTo>
                <a:cubicBezTo>
                  <a:pt x="18415" y="379730"/>
                  <a:pt x="13970" y="415925"/>
                  <a:pt x="13335" y="454025"/>
                </a:cubicBezTo>
                <a:cubicBezTo>
                  <a:pt x="12700" y="492125"/>
                  <a:pt x="3810" y="523875"/>
                  <a:pt x="13335" y="537845"/>
                </a:cubicBezTo>
                <a:cubicBezTo>
                  <a:pt x="22860" y="551815"/>
                  <a:pt x="62865" y="554355"/>
                  <a:pt x="70485" y="537845"/>
                </a:cubicBezTo>
                <a:cubicBezTo>
                  <a:pt x="78105" y="521335"/>
                  <a:pt x="60960" y="478155"/>
                  <a:pt x="59055" y="438785"/>
                </a:cubicBezTo>
                <a:cubicBezTo>
                  <a:pt x="57150" y="399415"/>
                  <a:pt x="60325" y="354330"/>
                  <a:pt x="59055" y="301625"/>
                </a:cubicBezTo>
                <a:cubicBezTo>
                  <a:pt x="57785" y="248920"/>
                  <a:pt x="52070" y="167640"/>
                  <a:pt x="51435" y="122555"/>
                </a:cubicBezTo>
                <a:cubicBezTo>
                  <a:pt x="50800" y="77470"/>
                  <a:pt x="11430" y="0"/>
                  <a:pt x="5715" y="3111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959" tIns="37980" rIns="75959" bIns="37980" rtlCol="0" anchor="ctr"/>
          <a:lstStyle/>
          <a:p>
            <a:pPr algn="ctr"/>
            <a:endParaRPr lang="en-CA"/>
          </a:p>
        </p:txBody>
      </p:sp>
      <p:sp>
        <p:nvSpPr>
          <p:cNvPr id="29" name="Freeform 28"/>
          <p:cNvSpPr/>
          <p:nvPr/>
        </p:nvSpPr>
        <p:spPr>
          <a:xfrm>
            <a:off x="7715984" y="3075109"/>
            <a:ext cx="352792" cy="397991"/>
          </a:xfrm>
          <a:custGeom>
            <a:avLst/>
            <a:gdLst>
              <a:gd name="connsiteX0" fmla="*/ 25400 w 220345"/>
              <a:gd name="connsiteY0" fmla="*/ 43815 h 217805"/>
              <a:gd name="connsiteX1" fmla="*/ 86360 w 220345"/>
              <a:gd name="connsiteY1" fmla="*/ 40005 h 217805"/>
              <a:gd name="connsiteX2" fmla="*/ 128270 w 220345"/>
              <a:gd name="connsiteY2" fmla="*/ 5715 h 217805"/>
              <a:gd name="connsiteX3" fmla="*/ 185420 w 220345"/>
              <a:gd name="connsiteY3" fmla="*/ 74295 h 217805"/>
              <a:gd name="connsiteX4" fmla="*/ 219710 w 220345"/>
              <a:gd name="connsiteY4" fmla="*/ 169545 h 217805"/>
              <a:gd name="connsiteX5" fmla="*/ 189230 w 220345"/>
              <a:gd name="connsiteY5" fmla="*/ 211455 h 217805"/>
              <a:gd name="connsiteX6" fmla="*/ 93980 w 220345"/>
              <a:gd name="connsiteY6" fmla="*/ 207645 h 217805"/>
              <a:gd name="connsiteX7" fmla="*/ 36830 w 220345"/>
              <a:gd name="connsiteY7" fmla="*/ 180975 h 217805"/>
              <a:gd name="connsiteX8" fmla="*/ 2540 w 220345"/>
              <a:gd name="connsiteY8" fmla="*/ 100965 h 217805"/>
              <a:gd name="connsiteX9" fmla="*/ 25400 w 220345"/>
              <a:gd name="connsiteY9" fmla="*/ 43815 h 21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345" h="217805">
                <a:moveTo>
                  <a:pt x="25400" y="43815"/>
                </a:moveTo>
                <a:cubicBezTo>
                  <a:pt x="39370" y="33655"/>
                  <a:pt x="69215" y="46355"/>
                  <a:pt x="86360" y="40005"/>
                </a:cubicBezTo>
                <a:cubicBezTo>
                  <a:pt x="103505" y="33655"/>
                  <a:pt x="111760" y="0"/>
                  <a:pt x="128270" y="5715"/>
                </a:cubicBezTo>
                <a:cubicBezTo>
                  <a:pt x="144780" y="11430"/>
                  <a:pt x="170180" y="46990"/>
                  <a:pt x="185420" y="74295"/>
                </a:cubicBezTo>
                <a:cubicBezTo>
                  <a:pt x="200660" y="101600"/>
                  <a:pt x="219075" y="146685"/>
                  <a:pt x="219710" y="169545"/>
                </a:cubicBezTo>
                <a:cubicBezTo>
                  <a:pt x="220345" y="192405"/>
                  <a:pt x="210185" y="205105"/>
                  <a:pt x="189230" y="211455"/>
                </a:cubicBezTo>
                <a:cubicBezTo>
                  <a:pt x="168275" y="217805"/>
                  <a:pt x="119380" y="212725"/>
                  <a:pt x="93980" y="207645"/>
                </a:cubicBezTo>
                <a:cubicBezTo>
                  <a:pt x="68580" y="202565"/>
                  <a:pt x="52070" y="198755"/>
                  <a:pt x="36830" y="180975"/>
                </a:cubicBezTo>
                <a:cubicBezTo>
                  <a:pt x="21590" y="163195"/>
                  <a:pt x="5080" y="123190"/>
                  <a:pt x="2540" y="100965"/>
                </a:cubicBezTo>
                <a:cubicBezTo>
                  <a:pt x="0" y="78740"/>
                  <a:pt x="11430" y="53975"/>
                  <a:pt x="25400" y="43815"/>
                </a:cubicBezTo>
                <a:close/>
              </a:path>
            </a:pathLst>
          </a:custGeom>
          <a:solidFill>
            <a:srgbClr val="FF5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5959" tIns="37980" rIns="75959" bIns="37980"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7774782" y="2523993"/>
            <a:ext cx="176396" cy="1837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959" tIns="37980" rIns="75959" bIns="37980"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18000" y="5874603"/>
            <a:ext cx="2472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DNA Damage Repair</a:t>
            </a:r>
          </a:p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Signaling Proteins</a:t>
            </a:r>
          </a:p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Epigenetics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440800" y="5874603"/>
            <a:ext cx="2055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Cell Cycle Arrest</a:t>
            </a:r>
          </a:p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Apoptosis</a:t>
            </a:r>
          </a:p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Senescence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574029" y="5867400"/>
            <a:ext cx="21820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Bystander Effects</a:t>
            </a:r>
          </a:p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Immune System</a:t>
            </a:r>
          </a:p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</a:t>
            </a:r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Adaptive Response</a:t>
            </a:r>
            <a:endParaRPr lang="en-CA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733392" y="5867400"/>
            <a:ext cx="12057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Disease</a:t>
            </a:r>
          </a:p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Cancer</a:t>
            </a:r>
          </a:p>
          <a:p>
            <a:pPr lvl="0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□ Survival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2" grpId="0" animBg="1"/>
      <p:bldP spid="33" grpId="0" animBg="1"/>
      <p:bldP spid="3" grpId="0" animBg="1"/>
      <p:bldP spid="4" grpId="0" animBg="1"/>
      <p:bldP spid="5" grpId="0" animBg="1"/>
      <p:bldP spid="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DNA Damage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sz="2400" dirty="0">
                <a:latin typeface="Arial" pitchFamily="34" charset="0"/>
                <a:cs typeface="Arial" pitchFamily="34" charset="0"/>
              </a:rPr>
              <a:t>Radiation mediated DNA damage is linear from </a:t>
            </a:r>
            <a:r>
              <a:rPr lang="en-CA" sz="2400" b="1" dirty="0">
                <a:latin typeface="Arial" pitchFamily="34" charset="0"/>
                <a:cs typeface="Arial" pitchFamily="34" charset="0"/>
              </a:rPr>
              <a:t>20 mGy to 100 Gy</a:t>
            </a:r>
            <a:r>
              <a:rPr lang="en-CA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lvl="1" algn="just"/>
            <a:r>
              <a:rPr lang="en-CA" sz="2000" dirty="0">
                <a:latin typeface="Arial" pitchFamily="34" charset="0"/>
                <a:cs typeface="Arial" pitchFamily="34" charset="0"/>
              </a:rPr>
              <a:t>Identified using markers of DNA double strand breaks (DSB):</a:t>
            </a:r>
          </a:p>
          <a:p>
            <a:pPr lvl="2" algn="just"/>
            <a:r>
              <a:rPr lang="en-CA" sz="1600" dirty="0">
                <a:latin typeface="Arial" pitchFamily="34" charset="0"/>
                <a:cs typeface="Arial" pitchFamily="34" charset="0"/>
              </a:rPr>
              <a:t>γH2AX, 53BP1, Ser1981-pATM, Rad51, Ku70, and micronuclei formation.</a:t>
            </a:r>
          </a:p>
          <a:p>
            <a:pPr algn="just"/>
            <a:r>
              <a:rPr lang="en-CA" sz="2400" dirty="0">
                <a:latin typeface="Arial" pitchFamily="34" charset="0"/>
                <a:cs typeface="Arial" pitchFamily="34" charset="0"/>
              </a:rPr>
              <a:t>DNA damage between 1 - 20 mGy is cell-type and strain specific.</a:t>
            </a:r>
          </a:p>
          <a:p>
            <a:pPr algn="just"/>
            <a:r>
              <a:rPr lang="en-CA" sz="2400" dirty="0">
                <a:latin typeface="Arial" pitchFamily="34" charset="0"/>
                <a:cs typeface="Arial" pitchFamily="34" charset="0"/>
              </a:rPr>
              <a:t>DNA damage is unnoticeable at very low dose rates.</a:t>
            </a:r>
          </a:p>
          <a:p>
            <a:pPr algn="just"/>
            <a:r>
              <a:rPr lang="en-CA" sz="2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Despite evidence for linear dose-dependent increase in radiation mediated DNA damage, cancer risks remain unchanged at the </a:t>
            </a:r>
            <a:r>
              <a:rPr lang="en-CA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low dose (100 </a:t>
            </a:r>
            <a:r>
              <a:rPr lang="en-CA" sz="28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mGy</a:t>
            </a:r>
            <a:r>
              <a:rPr lang="en-CA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CA" sz="2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or </a:t>
            </a:r>
            <a:r>
              <a:rPr lang="en-CA" sz="2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low dose rates</a:t>
            </a:r>
            <a:r>
              <a:rPr lang="en-CA" sz="2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n-CA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00600" y="2895600"/>
            <a:ext cx="4114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8800"/>
            <a:ext cx="69342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CA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DNA Damage: Cancer Risks 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728126"/>
            <a:ext cx="9372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400" dirty="0">
                <a:latin typeface="Book Antiqua"/>
              </a:rPr>
              <a:t>□ </a:t>
            </a:r>
            <a:r>
              <a:rPr lang="el-GR" sz="3400" dirty="0"/>
              <a:t>γ</a:t>
            </a:r>
            <a:r>
              <a:rPr lang="en-US" sz="3400" dirty="0"/>
              <a:t>-ray induced </a:t>
            </a:r>
            <a:r>
              <a:rPr lang="en-US" sz="3400" b="1" u="sng" dirty="0">
                <a:solidFill>
                  <a:srgbClr val="FF0000"/>
                </a:solidFill>
              </a:rPr>
              <a:t>neoplastic transformation</a:t>
            </a:r>
            <a:r>
              <a:rPr lang="en-US" sz="3400" b="1" dirty="0">
                <a:solidFill>
                  <a:srgbClr val="FF0000"/>
                </a:solidFill>
              </a:rPr>
              <a:t> </a:t>
            </a:r>
            <a:r>
              <a:rPr lang="en-US" sz="3400" dirty="0"/>
              <a:t>in </a:t>
            </a:r>
            <a:r>
              <a:rPr lang="en-US" sz="3400" b="1" dirty="0"/>
              <a:t>CGL1 human hybrid cells (</a:t>
            </a:r>
            <a:r>
              <a:rPr lang="en-US" sz="3400" b="1" dirty="0" err="1"/>
              <a:t>HeLa</a:t>
            </a:r>
            <a:r>
              <a:rPr lang="en-US" sz="3400" b="1" dirty="0"/>
              <a:t> x skin fibroblast ).</a:t>
            </a:r>
          </a:p>
          <a:p>
            <a:r>
              <a:rPr lang="en-US" sz="2000" i="1" dirty="0">
                <a:solidFill>
                  <a:schemeClr val="tx2">
                    <a:lumMod val="75000"/>
                  </a:schemeClr>
                </a:solidFill>
              </a:rPr>
              <a:t>   </a:t>
            </a:r>
            <a:endParaRPr lang="en-US" sz="1600" b="1" i="1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E9DE24-3769-4744-A26D-74C25727B47E}"/>
              </a:ext>
            </a:extLst>
          </p:cNvPr>
          <p:cNvSpPr/>
          <p:nvPr/>
        </p:nvSpPr>
        <p:spPr>
          <a:xfrm>
            <a:off x="2514600" y="6488668"/>
            <a:ext cx="3816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*Adapted from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Redpath et al. (2001)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Explosion 1 4"/>
          <p:cNvSpPr/>
          <p:nvPr/>
        </p:nvSpPr>
        <p:spPr>
          <a:xfrm>
            <a:off x="3671900" y="76200"/>
            <a:ext cx="1800200" cy="1157792"/>
          </a:xfrm>
          <a:prstGeom prst="irregularSeal1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426725" y="3276610"/>
            <a:ext cx="20162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Cell Cycle</a:t>
            </a:r>
          </a:p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Arrest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" y="3276610"/>
            <a:ext cx="19400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 </a:t>
            </a:r>
          </a:p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Repair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01050" y="3276610"/>
            <a:ext cx="20162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Apoptosis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 flipV="1">
            <a:off x="4320642" y="1318159"/>
            <a:ext cx="5027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43000" y="2870400"/>
            <a:ext cx="68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 flipV="1">
            <a:off x="963000" y="30204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72000" y="2438400"/>
            <a:ext cx="0" cy="432000"/>
          </a:xfrm>
          <a:prstGeom prst="straightConnector1">
            <a:avLst/>
          </a:prstGeom>
          <a:ln w="127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4159009" y="127533"/>
            <a:ext cx="825983" cy="8991600"/>
          </a:xfrm>
          <a:prstGeom prst="rightBrac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72000" y="4611409"/>
            <a:ext cx="0" cy="646391"/>
          </a:xfrm>
          <a:prstGeom prst="straightConnector1">
            <a:avLst/>
          </a:prstGeom>
          <a:ln w="127000" cap="flat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39552" y="5431359"/>
            <a:ext cx="8064896" cy="50277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Prevents DNA Mutation Accumulation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87624" y="6077781"/>
            <a:ext cx="6768752" cy="50277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CA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No Change in Cancer Risk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899176" y="3276610"/>
            <a:ext cx="2016224" cy="10055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Senescence</a:t>
            </a:r>
            <a:endParaRPr lang="en-CA" sz="2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 flipV="1">
            <a:off x="3254837" y="30204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 flipV="1">
            <a:off x="7803488" y="30204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28600" y="1676400"/>
            <a:ext cx="8686800" cy="914400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en-CA" sz="28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Macromolecular Changes: </a:t>
            </a:r>
          </a:p>
          <a:p>
            <a:pPr algn="ctr"/>
            <a:r>
              <a:rPr lang="en-CA" sz="2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DNA, RNA, Proteins, Epigenetics, </a:t>
            </a:r>
            <a:r>
              <a:rPr lang="en-CA" sz="22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Energetics</a:t>
            </a:r>
            <a:r>
              <a:rPr lang="en-CA" sz="2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, ROS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 flipV="1">
            <a:off x="5529162" y="3020400"/>
            <a:ext cx="36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7" grpId="0" animBg="1"/>
      <p:bldP spid="18" grpId="0" animBg="1"/>
      <p:bldP spid="19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0" y="95"/>
            <a:ext cx="9143255" cy="6857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2042" tIns="31021" rIns="62042" bIns="31021" rtlCol="0" anchor="ctr"/>
          <a:lstStyle/>
          <a:p>
            <a:pPr algn="ctr"/>
            <a:endParaRPr lang="en-CA" sz="1600"/>
          </a:p>
        </p:txBody>
      </p:sp>
      <p:sp>
        <p:nvSpPr>
          <p:cNvPr id="181" name="Right Arrow 180"/>
          <p:cNvSpPr/>
          <p:nvPr/>
        </p:nvSpPr>
        <p:spPr>
          <a:xfrm flipH="1">
            <a:off x="5543400" y="6019800"/>
            <a:ext cx="3240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Right Arrow 169"/>
          <p:cNvSpPr/>
          <p:nvPr/>
        </p:nvSpPr>
        <p:spPr>
          <a:xfrm>
            <a:off x="7543800" y="6019800"/>
            <a:ext cx="3240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Rectangle 167"/>
          <p:cNvSpPr/>
          <p:nvPr/>
        </p:nvSpPr>
        <p:spPr>
          <a:xfrm>
            <a:off x="5791200" y="5530200"/>
            <a:ext cx="1828800" cy="1251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Explosion 1 72"/>
          <p:cNvSpPr/>
          <p:nvPr/>
        </p:nvSpPr>
        <p:spPr>
          <a:xfrm>
            <a:off x="381000" y="228600"/>
            <a:ext cx="2133600" cy="1828800"/>
          </a:xfrm>
          <a:prstGeom prst="irregularSeal1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2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sz="36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086600" y="728039"/>
            <a:ext cx="903210" cy="33876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PARP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62600" y="0"/>
            <a:ext cx="838200" cy="431980"/>
          </a:xfrm>
          <a:prstGeom prst="rect">
            <a:avLst/>
          </a:prstGeom>
          <a:noFill/>
        </p:spPr>
        <p:txBody>
          <a:bodyPr wrap="square" lIns="62042" tIns="31021" rIns="62042" bIns="31021" rtlCol="0">
            <a:spAutoFit/>
          </a:bodyPr>
          <a:lstStyle/>
          <a:p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SSB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6381098" y="3077879"/>
            <a:ext cx="1044000" cy="612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Chk1</a:t>
            </a:r>
          </a:p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Cyclin B1</a:t>
            </a:r>
          </a:p>
        </p:txBody>
      </p:sp>
      <p:sp>
        <p:nvSpPr>
          <p:cNvPr id="96" name="Hexagon 95"/>
          <p:cNvSpPr/>
          <p:nvPr/>
        </p:nvSpPr>
        <p:spPr>
          <a:xfrm>
            <a:off x="7987800" y="3054700"/>
            <a:ext cx="1080000" cy="658359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S/G2 </a:t>
            </a:r>
          </a:p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Arrest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1752600" y="3077879"/>
            <a:ext cx="936000" cy="6120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Chk2</a:t>
            </a:r>
          </a:p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Cyclin E</a:t>
            </a:r>
          </a:p>
        </p:txBody>
      </p:sp>
      <p:sp>
        <p:nvSpPr>
          <p:cNvPr id="98" name="Hexagon 97"/>
          <p:cNvSpPr/>
          <p:nvPr/>
        </p:nvSpPr>
        <p:spPr>
          <a:xfrm>
            <a:off x="76200" y="3054700"/>
            <a:ext cx="1080000" cy="658359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G1 </a:t>
            </a:r>
          </a:p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Arrest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5867401" y="5596143"/>
            <a:ext cx="828000" cy="2743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BRCA2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6725417" y="5596143"/>
            <a:ext cx="828000" cy="2743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Rad51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5867400" y="5925323"/>
            <a:ext cx="685800" cy="2743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RPA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6629400" y="5925323"/>
            <a:ext cx="828000" cy="2743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Rad52/4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324600" y="6254502"/>
            <a:ext cx="828000" cy="411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ERCC1</a:t>
            </a:r>
          </a:p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XRCC1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4572000" y="4114800"/>
            <a:ext cx="2032060" cy="1371581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286000" y="4495800"/>
            <a:ext cx="1261505" cy="493535"/>
          </a:xfrm>
          <a:prstGeom prst="rect">
            <a:avLst/>
          </a:prstGeom>
          <a:noFill/>
        </p:spPr>
        <p:txBody>
          <a:bodyPr wrap="square" lIns="62042" tIns="31021" rIns="62042" bIns="31021" rtlCol="0">
            <a:spAutoFit/>
          </a:bodyPr>
          <a:lstStyle/>
          <a:p>
            <a:r>
              <a:rPr lang="en-CA" sz="2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NHEJ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638800" y="4343400"/>
            <a:ext cx="1185305" cy="555090"/>
          </a:xfrm>
          <a:prstGeom prst="rect">
            <a:avLst/>
          </a:prstGeom>
          <a:noFill/>
        </p:spPr>
        <p:txBody>
          <a:bodyPr wrap="square" lIns="62042" tIns="31021" rIns="62042" bIns="31021" rtlCol="0">
            <a:spAutoFit/>
          </a:bodyPr>
          <a:lstStyle/>
          <a:p>
            <a:r>
              <a:rPr lang="en-CA" sz="3200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HRR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5486400" y="3383879"/>
            <a:ext cx="812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2765724" y="3383879"/>
            <a:ext cx="812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7543799" y="3383879"/>
            <a:ext cx="36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1219199" y="3383879"/>
            <a:ext cx="396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6705600" y="3758179"/>
            <a:ext cx="124245" cy="1728221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7055800" y="576111"/>
            <a:ext cx="10610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97298" y="5715000"/>
            <a:ext cx="1426702" cy="1060657"/>
          </a:xfrm>
          <a:prstGeom prst="roundRect">
            <a:avLst/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Ineffective </a:t>
            </a:r>
          </a:p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repair &amp; </a:t>
            </a:r>
          </a:p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altered </a:t>
            </a:r>
          </a:p>
          <a:p>
            <a:pPr algn="ctr"/>
            <a:r>
              <a:rPr lang="en-CA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survival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4617157" y="4114800"/>
            <a:ext cx="0" cy="15361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8184551" y="109726"/>
            <a:ext cx="880462" cy="11796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endParaRPr lang="en-CA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8271600" y="210325"/>
            <a:ext cx="720000" cy="2743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BER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8271600" y="539504"/>
            <a:ext cx="720000" cy="2743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NER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8271600" y="868684"/>
            <a:ext cx="720000" cy="2743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MMR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8610600" y="1399060"/>
            <a:ext cx="0" cy="5059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24-Point Star 65"/>
          <p:cNvSpPr/>
          <p:nvPr/>
        </p:nvSpPr>
        <p:spPr>
          <a:xfrm>
            <a:off x="6705600" y="1371600"/>
            <a:ext cx="1447800" cy="533400"/>
          </a:xfrm>
          <a:prstGeom prst="star24">
            <a:avLst/>
          </a:prstGeom>
          <a:solidFill>
            <a:srgbClr val="FFFF00"/>
          </a:solidFill>
          <a:ln w="28575">
            <a:solidFill>
              <a:srgbClr val="09162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80000" tIns="31021" rIns="108000" bIns="31021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Apoptosis</a:t>
            </a:r>
            <a:endParaRPr lang="en-CA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8153400" y="1399060"/>
            <a:ext cx="457200" cy="1249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>
            <a:off x="7919025" y="5791200"/>
            <a:ext cx="1148775" cy="60960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Repair &amp;</a:t>
            </a:r>
          </a:p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Survival</a:t>
            </a:r>
          </a:p>
        </p:txBody>
      </p:sp>
      <p:sp>
        <p:nvSpPr>
          <p:cNvPr id="129" name="Rounded Rectangle 128"/>
          <p:cNvSpPr/>
          <p:nvPr/>
        </p:nvSpPr>
        <p:spPr>
          <a:xfrm>
            <a:off x="152400" y="4953000"/>
            <a:ext cx="1148775" cy="60960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Repair &amp;</a:t>
            </a:r>
          </a:p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Survival</a:t>
            </a:r>
          </a:p>
        </p:txBody>
      </p:sp>
      <p:sp>
        <p:nvSpPr>
          <p:cNvPr id="134" name="Right Arrow 133"/>
          <p:cNvSpPr/>
          <p:nvPr/>
        </p:nvSpPr>
        <p:spPr>
          <a:xfrm>
            <a:off x="3352800" y="6019800"/>
            <a:ext cx="3240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8482" name="Picture 2" descr="https://smart.servier.com/wp-content/uploads/2016/10/adn_01.png"/>
          <p:cNvPicPr>
            <a:picLocks noChangeAspect="1" noChangeArrowheads="1"/>
          </p:cNvPicPr>
          <p:nvPr/>
        </p:nvPicPr>
        <p:blipFill>
          <a:blip r:embed="rId2" cstate="print"/>
          <a:srcRect t="47712" b="7843"/>
          <a:stretch>
            <a:fillRect/>
          </a:stretch>
        </p:blipFill>
        <p:spPr bwMode="auto">
          <a:xfrm rot="5400000">
            <a:off x="5448300" y="-419101"/>
            <a:ext cx="533400" cy="2133600"/>
          </a:xfrm>
          <a:prstGeom prst="rect">
            <a:avLst/>
          </a:prstGeom>
          <a:noFill/>
        </p:spPr>
      </p:pic>
      <p:sp>
        <p:nvSpPr>
          <p:cNvPr id="145" name="Rectangle 144"/>
          <p:cNvSpPr/>
          <p:nvPr/>
        </p:nvSpPr>
        <p:spPr>
          <a:xfrm rot="19643272">
            <a:off x="5696624" y="397331"/>
            <a:ext cx="304800" cy="2765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2042" tIns="31021" rIns="62042" bIns="31021" rtlCol="0" anchor="ctr"/>
          <a:lstStyle/>
          <a:p>
            <a:pPr algn="ctr"/>
            <a:endParaRPr lang="en-CA" sz="1600"/>
          </a:p>
        </p:txBody>
      </p:sp>
      <p:sp>
        <p:nvSpPr>
          <p:cNvPr id="147" name="Right Arrow 146"/>
          <p:cNvSpPr/>
          <p:nvPr/>
        </p:nvSpPr>
        <p:spPr>
          <a:xfrm>
            <a:off x="2590800" y="609600"/>
            <a:ext cx="1981200" cy="252000"/>
          </a:xfrm>
          <a:prstGeom prst="rightArrow">
            <a:avLst>
              <a:gd name="adj1" fmla="val 50000"/>
              <a:gd name="adj2" fmla="val 82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TextBox 147"/>
          <p:cNvSpPr txBox="1"/>
          <p:nvPr/>
        </p:nvSpPr>
        <p:spPr>
          <a:xfrm>
            <a:off x="4343400" y="1143000"/>
            <a:ext cx="838200" cy="431980"/>
          </a:xfrm>
          <a:prstGeom prst="rect">
            <a:avLst/>
          </a:prstGeom>
          <a:noFill/>
        </p:spPr>
        <p:txBody>
          <a:bodyPr wrap="square" lIns="62042" tIns="31021" rIns="62042" bIns="31021" rtlCol="0">
            <a:spAutoFit/>
          </a:bodyPr>
          <a:lstStyle/>
          <a:p>
            <a:r>
              <a:rPr lang="en-CA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DSB</a:t>
            </a:r>
          </a:p>
        </p:txBody>
      </p:sp>
      <p:pic>
        <p:nvPicPr>
          <p:cNvPr id="149" name="Picture 2" descr="https://smart.servier.com/wp-content/uploads/2016/10/adn_01.png"/>
          <p:cNvPicPr>
            <a:picLocks noChangeAspect="1" noChangeArrowheads="1"/>
          </p:cNvPicPr>
          <p:nvPr/>
        </p:nvPicPr>
        <p:blipFill>
          <a:blip r:embed="rId2" cstate="print"/>
          <a:srcRect t="47712" b="26891"/>
          <a:stretch>
            <a:fillRect/>
          </a:stretch>
        </p:blipFill>
        <p:spPr bwMode="auto">
          <a:xfrm rot="5400000">
            <a:off x="5076825" y="1114425"/>
            <a:ext cx="666750" cy="1524000"/>
          </a:xfrm>
          <a:prstGeom prst="rect">
            <a:avLst/>
          </a:prstGeom>
          <a:noFill/>
        </p:spPr>
      </p:pic>
      <p:pic>
        <p:nvPicPr>
          <p:cNvPr id="152" name="Picture 2" descr="https://smart.servier.com/wp-content/uploads/2016/10/adn_01.png"/>
          <p:cNvPicPr>
            <a:picLocks noChangeAspect="1" noChangeArrowheads="1"/>
          </p:cNvPicPr>
          <p:nvPr/>
        </p:nvPicPr>
        <p:blipFill>
          <a:blip r:embed="rId2" cstate="print"/>
          <a:srcRect t="79459" b="7843"/>
          <a:stretch>
            <a:fillRect/>
          </a:stretch>
        </p:blipFill>
        <p:spPr bwMode="auto">
          <a:xfrm rot="5400000">
            <a:off x="3552825" y="1495425"/>
            <a:ext cx="666750" cy="762000"/>
          </a:xfrm>
          <a:prstGeom prst="rect">
            <a:avLst/>
          </a:prstGeom>
          <a:noFill/>
        </p:spPr>
      </p:pic>
      <p:sp>
        <p:nvSpPr>
          <p:cNvPr id="153" name="Explosion 1 152"/>
          <p:cNvSpPr/>
          <p:nvPr/>
        </p:nvSpPr>
        <p:spPr>
          <a:xfrm>
            <a:off x="5867400" y="381000"/>
            <a:ext cx="457200" cy="381000"/>
          </a:xfrm>
          <a:prstGeom prst="irregularSeal1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endParaRPr lang="en-CA" sz="36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4" name="Explosion 1 143"/>
          <p:cNvSpPr/>
          <p:nvPr/>
        </p:nvSpPr>
        <p:spPr>
          <a:xfrm>
            <a:off x="3962400" y="1390650"/>
            <a:ext cx="457200" cy="381000"/>
          </a:xfrm>
          <a:prstGeom prst="irregularSeal1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endParaRPr lang="en-CA" sz="36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4" name="Explosion 1 153"/>
          <p:cNvSpPr/>
          <p:nvPr/>
        </p:nvSpPr>
        <p:spPr>
          <a:xfrm>
            <a:off x="4343400" y="1771650"/>
            <a:ext cx="457200" cy="381000"/>
          </a:xfrm>
          <a:prstGeom prst="irregularSeal1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endParaRPr lang="en-CA" sz="36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924800" y="1981200"/>
            <a:ext cx="1148775" cy="60960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Repair &amp;</a:t>
            </a:r>
          </a:p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Survival</a:t>
            </a:r>
          </a:p>
        </p:txBody>
      </p:sp>
      <p:sp>
        <p:nvSpPr>
          <p:cNvPr id="156" name="Right Arrow 155"/>
          <p:cNvSpPr/>
          <p:nvPr/>
        </p:nvSpPr>
        <p:spPr>
          <a:xfrm>
            <a:off x="2514600" y="1653000"/>
            <a:ext cx="838200" cy="252000"/>
          </a:xfrm>
          <a:prstGeom prst="rightArrow">
            <a:avLst>
              <a:gd name="adj1" fmla="val 50000"/>
              <a:gd name="adj2" fmla="val 82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Right Arrow 157"/>
          <p:cNvSpPr/>
          <p:nvPr/>
        </p:nvSpPr>
        <p:spPr>
          <a:xfrm rot="5400000">
            <a:off x="4448100" y="2333700"/>
            <a:ext cx="3240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24-Point Star 159"/>
          <p:cNvSpPr/>
          <p:nvPr/>
        </p:nvSpPr>
        <p:spPr>
          <a:xfrm>
            <a:off x="3733800" y="5791200"/>
            <a:ext cx="1752600" cy="838200"/>
          </a:xfrm>
          <a:prstGeom prst="star24">
            <a:avLst/>
          </a:prstGeom>
          <a:solidFill>
            <a:srgbClr val="FFFF00"/>
          </a:solidFill>
          <a:ln w="28575">
            <a:solidFill>
              <a:srgbClr val="09162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80000" tIns="31021" rIns="108000" bIns="31021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Apoptosis</a:t>
            </a:r>
          </a:p>
        </p:txBody>
      </p:sp>
      <p:sp>
        <p:nvSpPr>
          <p:cNvPr id="164" name="Right Arrow 163"/>
          <p:cNvSpPr/>
          <p:nvPr/>
        </p:nvSpPr>
        <p:spPr>
          <a:xfrm flipH="1">
            <a:off x="1633800" y="6096000"/>
            <a:ext cx="5760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Right Arrow 165"/>
          <p:cNvSpPr/>
          <p:nvPr/>
        </p:nvSpPr>
        <p:spPr>
          <a:xfrm flipH="1">
            <a:off x="1371600" y="5410200"/>
            <a:ext cx="5760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Rectangle 161"/>
          <p:cNvSpPr/>
          <p:nvPr/>
        </p:nvSpPr>
        <p:spPr>
          <a:xfrm>
            <a:off x="1905000" y="5410200"/>
            <a:ext cx="1524000" cy="140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ounded Rectangle 103"/>
          <p:cNvSpPr/>
          <p:nvPr/>
        </p:nvSpPr>
        <p:spPr>
          <a:xfrm>
            <a:off x="1951434" y="5522950"/>
            <a:ext cx="1401366" cy="27431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Ku 70/80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2188493" y="6126484"/>
            <a:ext cx="927249" cy="27431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b="1" dirty="0">
                <a:latin typeface="Tahoma" pitchFamily="34" charset="0"/>
                <a:ea typeface="Tahoma" pitchFamily="34" charset="0"/>
                <a:cs typeface="Tahoma" pitchFamily="34" charset="0"/>
              </a:rPr>
              <a:t>XRCC4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2220117" y="6431284"/>
            <a:ext cx="864000" cy="27431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Ligase IV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2141259" y="5831296"/>
            <a:ext cx="1021716" cy="27428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2042" tIns="31021" rIns="62042" bIns="31021" rtlCol="0" anchor="ctr" anchorCtr="1"/>
          <a:lstStyle/>
          <a:p>
            <a:pPr algn="ctr"/>
            <a:r>
              <a:rPr lang="en-CA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DNA-</a:t>
            </a:r>
            <a:r>
              <a:rPr lang="en-CA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PKcs</a:t>
            </a:r>
            <a:endParaRPr lang="en-CA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2743200" y="4114800"/>
            <a:ext cx="1873957" cy="11917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4767" y="2667000"/>
            <a:ext cx="3028833" cy="183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DA3EC56B-4674-4FF3-B629-E217BB14BFF2}"/>
              </a:ext>
            </a:extLst>
          </p:cNvPr>
          <p:cNvSpPr txBox="1">
            <a:spLocks/>
          </p:cNvSpPr>
          <p:nvPr/>
        </p:nvSpPr>
        <p:spPr>
          <a:xfrm>
            <a:off x="457200" y="2819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LDR, DNA Damage Repair &amp; Cell Cycle Arrest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6200" y="3733800"/>
            <a:ext cx="1221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HDR</a:t>
            </a:r>
            <a:endParaRPr lang="en-CA" sz="3600" dirty="0"/>
          </a:p>
        </p:txBody>
      </p:sp>
      <p:sp>
        <p:nvSpPr>
          <p:cNvPr id="71" name="Rectangle 70"/>
          <p:cNvSpPr/>
          <p:nvPr/>
        </p:nvSpPr>
        <p:spPr>
          <a:xfrm>
            <a:off x="7922191" y="3733800"/>
            <a:ext cx="1133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 u="sng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LDR</a:t>
            </a:r>
            <a:endParaRPr lang="en-CA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9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70" grpId="0" animBg="1"/>
      <p:bldP spid="168" grpId="0" animBg="1"/>
      <p:bldP spid="73" grpId="0" animBg="1"/>
      <p:bldP spid="75" grpId="0" animBg="1"/>
      <p:bldP spid="84" grpId="0"/>
      <p:bldP spid="95" grpId="0" animBg="1"/>
      <p:bldP spid="96" grpId="0" animBg="1"/>
      <p:bldP spid="97" grpId="0" animBg="1"/>
      <p:bldP spid="97" grpId="1"/>
      <p:bldP spid="98" grpId="0" animBg="1"/>
      <p:bldP spid="98" grpId="1" animBg="1"/>
      <p:bldP spid="98" grpId="2" animBg="1"/>
      <p:bldP spid="99" grpId="0" animBg="1"/>
      <p:bldP spid="100" grpId="0" animBg="1"/>
      <p:bldP spid="101" grpId="0" animBg="1"/>
      <p:bldP spid="102" grpId="0" animBg="1"/>
      <p:bldP spid="103" grpId="0" animBg="1"/>
      <p:bldP spid="110" grpId="0"/>
      <p:bldP spid="110" grpId="1"/>
      <p:bldP spid="110" grpId="2"/>
      <p:bldP spid="111" grpId="0"/>
      <p:bldP spid="125" grpId="0" animBg="1"/>
      <p:bldP spid="125" grpId="1" animBg="1"/>
      <p:bldP spid="125" grpId="2" animBg="1"/>
      <p:bldP spid="64" grpId="0" animBg="1"/>
      <p:bldP spid="61" grpId="0" animBg="1"/>
      <p:bldP spid="62" grpId="0" animBg="1"/>
      <p:bldP spid="63" grpId="0" animBg="1"/>
      <p:bldP spid="66" grpId="0" animBg="1"/>
      <p:bldP spid="128" grpId="0" animBg="1"/>
      <p:bldP spid="129" grpId="0" animBg="1"/>
      <p:bldP spid="129" grpId="1" animBg="1"/>
      <p:bldP spid="129" grpId="2" animBg="1"/>
      <p:bldP spid="134" grpId="0" animBg="1"/>
      <p:bldP spid="147" grpId="0" animBg="1"/>
      <p:bldP spid="148" grpId="0"/>
      <p:bldP spid="153" grpId="0" animBg="1"/>
      <p:bldP spid="144" grpId="0" animBg="1"/>
      <p:bldP spid="154" grpId="0" animBg="1"/>
      <p:bldP spid="79" grpId="0" animBg="1"/>
      <p:bldP spid="156" grpId="0" animBg="1"/>
      <p:bldP spid="158" grpId="0" animBg="1"/>
      <p:bldP spid="160" grpId="0" animBg="1"/>
      <p:bldP spid="164" grpId="0" animBg="1"/>
      <p:bldP spid="164" grpId="1" animBg="1"/>
      <p:bldP spid="164" grpId="2" animBg="1"/>
      <p:bldP spid="166" grpId="0" animBg="1"/>
      <p:bldP spid="166" grpId="1" animBg="1"/>
      <p:bldP spid="166" grpId="2" animBg="1"/>
      <p:bldP spid="162" grpId="0" animBg="1"/>
      <p:bldP spid="162" grpId="1" animBg="1"/>
      <p:bldP spid="162" grpId="2" animBg="1"/>
      <p:bldP spid="104" grpId="0" animBg="1"/>
      <p:bldP spid="104" grpId="1" animBg="1"/>
      <p:bldP spid="104" grpId="2" animBg="1"/>
      <p:bldP spid="105" grpId="0" animBg="1"/>
      <p:bldP spid="105" grpId="1" animBg="1"/>
      <p:bldP spid="105" grpId="2" animBg="1"/>
      <p:bldP spid="106" grpId="0" animBg="1"/>
      <p:bldP spid="106" grpId="1" animBg="1"/>
      <p:bldP spid="106" grpId="2" animBg="1"/>
      <p:bldP spid="107" grpId="0" animBg="1"/>
      <p:bldP spid="107" grpId="1" animBg="1"/>
      <p:bldP spid="107" grpId="2" animBg="1"/>
      <p:bldP spid="68" grpId="0"/>
      <p:bldP spid="70" grpId="0"/>
      <p:bldP spid="70" grpId="1"/>
      <p:bldP spid="70" grpId="2"/>
      <p:bldP spid="71" grpId="0"/>
    </p:bldLst>
  </p:timing>
</p:sld>
</file>

<file path=ppt/theme/theme1.xml><?xml version="1.0" encoding="utf-8"?>
<a:theme xmlns:a="http://schemas.openxmlformats.org/drawingml/2006/main" name="PresenterMedia.com Animated Theme">
  <a:themeElements>
    <a:clrScheme name="Custom 4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629DD1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resenterMedia.com Static Theme">
  <a:themeElements>
    <a:clrScheme name="Custom 4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629DD1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resenterMedia.com Animated Alternate Theme">
  <a:themeElements>
    <a:clrScheme name="Custom 4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629DD1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esenterMedia.com Static Alternate Theme">
  <a:themeElements>
    <a:clrScheme name="Custom 4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629DD1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PresenterMedia.com Static Alternate Theme">
  <a:themeElements>
    <a:clrScheme name="Custom 4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629DD1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53720</TotalTime>
  <Words>1481</Words>
  <Application>Microsoft Office PowerPoint</Application>
  <PresentationFormat>On-screen Show (4:3)</PresentationFormat>
  <Paragraphs>398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Book Antiqua</vt:lpstr>
      <vt:lpstr>Calibri</vt:lpstr>
      <vt:lpstr>Franklin Gothic Heavy</vt:lpstr>
      <vt:lpstr>Tahoma</vt:lpstr>
      <vt:lpstr>Times New Roman</vt:lpstr>
      <vt:lpstr>Wingdings</vt:lpstr>
      <vt:lpstr>PresenterMedia.com Animated Theme</vt:lpstr>
      <vt:lpstr>Custom Design</vt:lpstr>
      <vt:lpstr>2_PresenterMedia.com Static Theme</vt:lpstr>
      <vt:lpstr>1_PresenterMedia.com Animated Alternate Theme</vt:lpstr>
      <vt:lpstr>PresenterMedia.com Static Alternate Theme</vt:lpstr>
      <vt:lpstr>1_PresenterMedia.com Static Alternate Theme</vt:lpstr>
      <vt:lpstr>Review of Modern Molecular and Cellular Low Dose Radiation Literature Reveals Need for Paradigm Shifts in Radiation Biology</vt:lpstr>
      <vt:lpstr>Overall Aims</vt:lpstr>
      <vt:lpstr>METHOD</vt:lpstr>
      <vt:lpstr>PowerPoint Presentation</vt:lpstr>
      <vt:lpstr>Outline – LDR DEFENSE</vt:lpstr>
      <vt:lpstr>DNA Damage</vt:lpstr>
      <vt:lpstr>DNA Damage: Cancer Risks </vt:lpstr>
      <vt:lpstr>PowerPoint Presentation</vt:lpstr>
      <vt:lpstr>PowerPoint Presentation</vt:lpstr>
      <vt:lpstr>LDR &amp; Apoptosis</vt:lpstr>
      <vt:lpstr>PowerPoint Presentation</vt:lpstr>
      <vt:lpstr>Senescence</vt:lpstr>
      <vt:lpstr>PowerPoint Presentation</vt:lpstr>
      <vt:lpstr>PowerPoint Presentation</vt:lpstr>
      <vt:lpstr>PowerPoint Presentation</vt:lpstr>
      <vt:lpstr>PowerPoint Presentation</vt:lpstr>
      <vt:lpstr>EPIGENETICS</vt:lpstr>
      <vt:lpstr>PowerPoint Presentation</vt:lpstr>
      <vt:lpstr> LDR Mediates Tissue-Level Defenses Against Cancer via Immune System Modulation</vt:lpstr>
      <vt:lpstr>1. LDR enhances immune-mediated selective removal of tumorigenic cancer cells.</vt:lpstr>
      <vt:lpstr>2. LDR suppresses cancer inflammation.</vt:lpstr>
      <vt:lpstr>3. LDR improves protective defense mechanisms of normal cells thereby limiting tumor formation.</vt:lpstr>
      <vt:lpstr>Example: Lemon et al., 2017</vt:lpstr>
      <vt:lpstr>PowerPoint Presentation</vt:lpstr>
      <vt:lpstr>The Golden Project</vt:lpstr>
      <vt:lpstr>Conclusions:  New LDR paradigms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Earth</dc:title>
  <dc:creator>PresenterMedia.com</dc:creator>
  <cp:lastModifiedBy>Steve Baker</cp:lastModifiedBy>
  <cp:revision>1009</cp:revision>
  <dcterms:created xsi:type="dcterms:W3CDTF">2010-11-24T18:19:10Z</dcterms:created>
  <dcterms:modified xsi:type="dcterms:W3CDTF">2018-10-02T14:06:44Z</dcterms:modified>
</cp:coreProperties>
</file>